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84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DA660-28E1-45E8-A524-D0494F648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B962BE-3E8F-4285-B2F0-89D37B96C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ADE99-1B8F-4019-9C2A-ECF3A9E6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A7E-56FB-4B6B-A0EB-02C61A2244B8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34FA8C-59D9-4A8B-B1D1-4D30AC0A0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7AB11F-E0DE-4357-8E89-34A47CF0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10C0-384F-438C-85BD-06F7A038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49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A9FB8-318D-48C0-BEE8-31003386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B0C3C3-06FE-4FD4-8C8C-CE5A70287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0DD26D-0128-4D67-9D68-FBAD060F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A7E-56FB-4B6B-A0EB-02C61A2244B8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8651A2-7DE2-4B6C-8C7C-A77DD876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A5BBB0-53E2-4008-8B6C-DEE0D330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10C0-384F-438C-85BD-06F7A038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0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5B00D8-575E-4EE9-9DDF-64058D146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D08F0B-E539-440D-875B-DC1DCC888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8FEC69-C97A-4DCB-AC45-B3AA2EE1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A7E-56FB-4B6B-A0EB-02C61A2244B8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76995D-0504-44A2-8E2F-EECB0DEE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0755C-69B4-4B4F-B48A-7B8CF16E1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10C0-384F-438C-85BD-06F7A038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8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131C0-DB43-41A4-8F02-7634A162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18314F-17CB-4304-9644-BB29884FB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CFEC5A-B7B9-4FF5-A1B4-28371253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A7E-56FB-4B6B-A0EB-02C61A2244B8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D7939-1439-4907-8327-FC7E83F9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397F97-2F90-48F4-856D-56AB2D208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10C0-384F-438C-85BD-06F7A038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3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B53B4-4FB6-4A37-94A6-6CBF41A7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98AD40-FC42-4374-A638-38963F55E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25355-3BBE-41E4-8F8D-4B372C378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A7E-56FB-4B6B-A0EB-02C61A2244B8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C832BE-A1AA-4E1E-88C6-F21A23CB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786429-5946-4832-BFFC-F0E864D7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10C0-384F-438C-85BD-06F7A038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3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CF4FF-E59B-4A81-8B1D-B5BE7662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7775A9-49E1-4BA3-9C04-AC1296A73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16F6F7-8097-4F04-A14A-44F658A87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3C0517-EB21-435A-B45C-1B9614CB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A7E-56FB-4B6B-A0EB-02C61A2244B8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DD9C7A-BDE0-49EA-9EAB-D8BBC873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CEA9CC-1292-4335-B9B5-D5CC24C4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10C0-384F-438C-85BD-06F7A038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1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1575D-E9D4-493E-8B1D-81482382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DA0CFC-0BE9-47A1-9526-3B2FF1758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6B32A8-ED99-4264-BBC5-4CF2838BF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E70DD8-0706-4699-A472-6068E8D15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B313DF-7C2D-45B2-86F3-19ADE69C7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B145BB-5819-4936-9BF8-CC8047D28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A7E-56FB-4B6B-A0EB-02C61A2244B8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C13451-E5B9-4D6D-8C1C-CF85062FC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037595-228E-4C34-85B9-88F38930B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10C0-384F-438C-85BD-06F7A038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7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FFF51-C981-408A-A14E-CB861302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BDF2BF-D955-4D90-BBC1-340A0695E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A7E-56FB-4B6B-A0EB-02C61A2244B8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85B684-31B6-4A1D-9D76-2D33DE2F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73182D-C9EC-4616-86D3-BBB7BF17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10C0-384F-438C-85BD-06F7A038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4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E6D7BE-EB04-4111-917E-2AEE70F6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A7E-56FB-4B6B-A0EB-02C61A2244B8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E23434-D396-45A6-9664-D3C7F155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177BD0-CF08-4009-BF9B-054E57C9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10C0-384F-438C-85BD-06F7A038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10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6F641-A9E0-4DAC-90DF-0E2A44A4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68F482-F7ED-45B7-B47F-2F19F8FC3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6B96C0-B32B-4ADF-A027-300D477C0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777D94-8CAC-4133-AF2E-2BA46DFF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A7E-56FB-4B6B-A0EB-02C61A2244B8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D433B4-42D6-4387-A431-E0B1D3B52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AF9C48-9BA7-4756-9E3B-18B37C46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10C0-384F-438C-85BD-06F7A038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3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10E00-0B17-4E83-8202-B7DB9B20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9F7BFB-EE4D-463C-8681-F2D29BBD5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DC84A7-20D5-4774-8616-2A124DB6B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B35B1E-711F-48BC-B668-6E2BF754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A7E-56FB-4B6B-A0EB-02C61A2244B8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EDE9C9-B0D0-43BB-9922-6454B6AED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F802BD-6C04-4720-91DA-D70D19DE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10C0-384F-438C-85BD-06F7A038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1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EE6BD-55CF-48FF-812B-B88484D46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9130CC-0D3A-4B60-B3E4-DE6F27389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2D0D45-FEB3-4654-9C51-5D02BCCDFA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35A7E-56FB-4B6B-A0EB-02C61A2244B8}" type="datetimeFigureOut">
              <a:rPr lang="ru-RU" smtClean="0"/>
              <a:t>25.08.2019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C5729C-68FC-44C9-A387-8EF140E7B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CE2383-C243-4017-B0C8-2039993C4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E10C0-384F-438C-85BD-06F7A038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00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»ÐµÐ¾Ð½Ð°ÑÐ´Ð¾ Ð´Ð° Ð²Ð¸Ð½ÑÐ¸">
            <a:extLst>
              <a:ext uri="{FF2B5EF4-FFF2-40B4-BE49-F238E27FC236}">
                <a16:creationId xmlns:a16="http://schemas.microsoft.com/office/drawing/2014/main" id="{C41A96D9-D51F-4249-A6B0-D3FC24456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32"/>
          <a:stretch/>
        </p:blipFill>
        <p:spPr bwMode="auto">
          <a:xfrm>
            <a:off x="321734" y="321732"/>
            <a:ext cx="5730068" cy="306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»ÐµÐ¾Ð½Ð°ÑÐ´Ð¾ Ð´Ð° Ð²Ð¸Ð½ÑÐ¸">
            <a:extLst>
              <a:ext uri="{FF2B5EF4-FFF2-40B4-BE49-F238E27FC236}">
                <a16:creationId xmlns:a16="http://schemas.microsoft.com/office/drawing/2014/main" id="{C93B2C86-522B-4589-B587-06EEE44CD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3631"/>
          <a:stretch/>
        </p:blipFill>
        <p:spPr bwMode="auto">
          <a:xfrm>
            <a:off x="321735" y="3469102"/>
            <a:ext cx="2823886" cy="30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»ÐµÐ¾Ð½Ð°ÑÐ´Ð¾ Ð´Ð° Ð²Ð¸Ð½ÑÐ¸">
            <a:extLst>
              <a:ext uri="{FF2B5EF4-FFF2-40B4-BE49-F238E27FC236}">
                <a16:creationId xmlns:a16="http://schemas.microsoft.com/office/drawing/2014/main" id="{0C4E9AEB-0DE6-47C4-A51C-AFA17EE73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8092"/>
          <a:stretch/>
        </p:blipFill>
        <p:spPr bwMode="auto">
          <a:xfrm>
            <a:off x="3227917" y="3459480"/>
            <a:ext cx="2823886" cy="307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»ÐµÐ¾Ð½Ð°ÑÐ´Ð¾ Ð´Ð° Ð²Ð¸Ð½ÑÐ¸">
            <a:extLst>
              <a:ext uri="{FF2B5EF4-FFF2-40B4-BE49-F238E27FC236}">
                <a16:creationId xmlns:a16="http://schemas.microsoft.com/office/drawing/2014/main" id="{F42D7894-3B13-4D6E-952F-65D354B18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4" r="13193" b="-2"/>
          <a:stretch/>
        </p:blipFill>
        <p:spPr bwMode="auto">
          <a:xfrm>
            <a:off x="6134100" y="321732"/>
            <a:ext cx="5736165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82BD11-BAAF-4B7F-9595-E29E42CA17CF}"/>
              </a:ext>
            </a:extLst>
          </p:cNvPr>
          <p:cNvSpPr/>
          <p:nvPr/>
        </p:nvSpPr>
        <p:spPr>
          <a:xfrm>
            <a:off x="3335895" y="5659895"/>
            <a:ext cx="4918141" cy="584775"/>
          </a:xfrm>
          <a:prstGeom prst="rect">
            <a:avLst/>
          </a:prstGeom>
          <a:solidFill>
            <a:srgbClr val="FFC000">
              <a:alpha val="52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Богатства отданные людям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CB4566-8BC6-4369-B57C-624B1A48837D}"/>
              </a:ext>
            </a:extLst>
          </p:cNvPr>
          <p:cNvSpPr/>
          <p:nvPr/>
        </p:nvSpPr>
        <p:spPr>
          <a:xfrm>
            <a:off x="443274" y="196391"/>
            <a:ext cx="48926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Леонардо да Винчи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A6E1C4-7173-48D2-81AF-B569EFE58724}"/>
              </a:ext>
            </a:extLst>
          </p:cNvPr>
          <p:cNvSpPr txBox="1"/>
          <p:nvPr/>
        </p:nvSpPr>
        <p:spPr>
          <a:xfrm>
            <a:off x="8437761" y="5536784"/>
            <a:ext cx="3248779" cy="707886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000" b="1" dirty="0"/>
              <a:t>Подготовил ученик класса</a:t>
            </a:r>
          </a:p>
          <a:p>
            <a:r>
              <a:rPr lang="ru-RU" sz="2000" b="1" dirty="0"/>
              <a:t>Дмитрий Дго</a:t>
            </a:r>
          </a:p>
        </p:txBody>
      </p:sp>
    </p:spTree>
    <p:extLst>
      <p:ext uri="{BB962C8B-B14F-4D97-AF65-F5344CB8AC3E}">
        <p14:creationId xmlns:p14="http://schemas.microsoft.com/office/powerpoint/2010/main" val="3732192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4F074C-C99D-48ED-9B31-BBFF43EC28F0}"/>
              </a:ext>
            </a:extLst>
          </p:cNvPr>
          <p:cNvSpPr/>
          <p:nvPr/>
        </p:nvSpPr>
        <p:spPr>
          <a:xfrm>
            <a:off x="317150" y="1240220"/>
            <a:ext cx="4807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2400" dirty="0">
              <a:solidFill>
                <a:schemeClr val="bg1"/>
              </a:solidFill>
              <a:latin typeface="PT Serif"/>
            </a:endParaRPr>
          </a:p>
          <a:p>
            <a:pPr indent="457200"/>
            <a:endParaRPr lang="ru-RU" sz="2400" b="0" i="0" dirty="0">
              <a:solidFill>
                <a:schemeClr val="bg1"/>
              </a:solidFill>
              <a:effectLst/>
              <a:latin typeface="PT Serif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A03119-9BD5-4257-8C90-F440E3AD46DE}"/>
              </a:ext>
            </a:extLst>
          </p:cNvPr>
          <p:cNvSpPr txBox="1"/>
          <p:nvPr/>
        </p:nvSpPr>
        <p:spPr>
          <a:xfrm>
            <a:off x="8493369" y="132225"/>
            <a:ext cx="36986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b="1" dirty="0">
                <a:solidFill>
                  <a:schemeClr val="bg1"/>
                </a:solidFill>
              </a:rPr>
              <a:t>Леонардо да Винчи всегда остается для нас одним из величайших изобретателей всех времен и народов.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035706-10BE-4351-B648-8571D550AC6D}"/>
              </a:ext>
            </a:extLst>
          </p:cNvPr>
          <p:cNvSpPr/>
          <p:nvPr/>
        </p:nvSpPr>
        <p:spPr>
          <a:xfrm>
            <a:off x="231843" y="4276830"/>
            <a:ext cx="49779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dirty="0">
                <a:solidFill>
                  <a:schemeClr val="bg1"/>
                </a:solidFill>
              </a:rPr>
              <a:t>Многие идеи воплотились в жизнь именно благодаря Леонардо. Ученый улучшил различные изобретения и, что еще более важно, смог придать им наглядность.</a:t>
            </a:r>
          </a:p>
        </p:txBody>
      </p:sp>
    </p:spTree>
    <p:extLst>
      <p:ext uri="{BB962C8B-B14F-4D97-AF65-F5344CB8AC3E}">
        <p14:creationId xmlns:p14="http://schemas.microsoft.com/office/powerpoint/2010/main" val="406629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4F074C-C99D-48ED-9B31-BBFF43EC28F0}"/>
              </a:ext>
            </a:extLst>
          </p:cNvPr>
          <p:cNvSpPr/>
          <p:nvPr/>
        </p:nvSpPr>
        <p:spPr>
          <a:xfrm>
            <a:off x="317150" y="1240220"/>
            <a:ext cx="4807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2400" dirty="0">
              <a:solidFill>
                <a:schemeClr val="bg1"/>
              </a:solidFill>
              <a:latin typeface="PT Serif"/>
            </a:endParaRPr>
          </a:p>
          <a:p>
            <a:pPr indent="457200"/>
            <a:endParaRPr lang="ru-RU" sz="2400" b="0" i="0" dirty="0">
              <a:solidFill>
                <a:schemeClr val="bg1"/>
              </a:solidFill>
              <a:effectLst/>
              <a:latin typeface="PT Serif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B5F65E-72AA-4232-8084-7421C17A0C88}"/>
              </a:ext>
            </a:extLst>
          </p:cNvPr>
          <p:cNvSpPr/>
          <p:nvPr/>
        </p:nvSpPr>
        <p:spPr>
          <a:xfrm>
            <a:off x="2578049" y="5027363"/>
            <a:ext cx="7035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3414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CB4566-8BC6-4369-B57C-624B1A48837D}"/>
              </a:ext>
            </a:extLst>
          </p:cNvPr>
          <p:cNvSpPr/>
          <p:nvPr/>
        </p:nvSpPr>
        <p:spPr>
          <a:xfrm>
            <a:off x="443274" y="196391"/>
            <a:ext cx="48926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Леонардо да Винчи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98D4CE-874C-4F09-996D-06959AAEDF46}"/>
              </a:ext>
            </a:extLst>
          </p:cNvPr>
          <p:cNvSpPr/>
          <p:nvPr/>
        </p:nvSpPr>
        <p:spPr>
          <a:xfrm>
            <a:off x="294289" y="5591191"/>
            <a:ext cx="11803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Леона́рдо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ди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сер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Пье́ро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да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Ви́нчи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— итальянский художник и учёный, изобретатель, писатель, музыкант, один из крупнейших представителей искусства Высокого Возрождения, яркий пример «универсального человека».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ÐÐ°ÑÑÐ¸Ð½ÐºÐ¸ Ð¿Ð¾ Ð·Ð°Ð¿ÑÐ¾ÑÑ Ð»ÐµÐ¾Ð½Ð°ÑÐ´Ð¾ Ð´Ð° Ð²Ð¸Ð½ÑÐ¸">
            <a:extLst>
              <a:ext uri="{FF2B5EF4-FFF2-40B4-BE49-F238E27FC236}">
                <a16:creationId xmlns:a16="http://schemas.microsoft.com/office/drawing/2014/main" id="{EFB1A78D-187C-4FD7-9897-6FD70D812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681" y="965832"/>
            <a:ext cx="219075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»ÐµÐ¾Ð½Ð°ÑÐ´Ð¾ Ð´Ð° Ð²Ð¸Ð½ÑÐ¸">
            <a:extLst>
              <a:ext uri="{FF2B5EF4-FFF2-40B4-BE49-F238E27FC236}">
                <a16:creationId xmlns:a16="http://schemas.microsoft.com/office/drawing/2014/main" id="{106728ED-C12E-4F02-A5FB-FD24868B1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1" y="3428999"/>
            <a:ext cx="3953721" cy="216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»ÐµÐ¾Ð½Ð°ÑÐ´Ð¾ Ð´Ð° Ð²Ð¸Ð½ÑÐ¸">
            <a:extLst>
              <a:ext uri="{FF2B5EF4-FFF2-40B4-BE49-F238E27FC236}">
                <a16:creationId xmlns:a16="http://schemas.microsoft.com/office/drawing/2014/main" id="{26E0C6BC-71E8-45D6-8E76-52904D844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0" y="965832"/>
            <a:ext cx="3917523" cy="21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7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CB4566-8BC6-4369-B57C-624B1A48837D}"/>
              </a:ext>
            </a:extLst>
          </p:cNvPr>
          <p:cNvSpPr/>
          <p:nvPr/>
        </p:nvSpPr>
        <p:spPr>
          <a:xfrm>
            <a:off x="443274" y="196391"/>
            <a:ext cx="48926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Леонардо да Винчи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4F074C-C99D-48ED-9B31-BBFF43EC28F0}"/>
              </a:ext>
            </a:extLst>
          </p:cNvPr>
          <p:cNvSpPr/>
          <p:nvPr/>
        </p:nvSpPr>
        <p:spPr>
          <a:xfrm>
            <a:off x="443274" y="4991294"/>
            <a:ext cx="115490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0" i="0" dirty="0">
                <a:solidFill>
                  <a:schemeClr val="bg1"/>
                </a:solidFill>
                <a:effectLst/>
                <a:latin typeface="PT Serif"/>
              </a:rPr>
              <a:t>Большая часть изобретений мастера не была создана при его жизни, оставшись лишь в записях и чертежах. Аэроплан, велосипед, парашют, танк… Им владела мечта о полете, ученый считал, что человек может и должен летать. Изучал поведение птиц и зарисовывал крылья разных форм. Его проект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PT Serif"/>
              </a:rPr>
              <a:t>двухлинзового</a:t>
            </a:r>
            <a:r>
              <a:rPr lang="ru-RU" b="0" i="0" dirty="0">
                <a:solidFill>
                  <a:schemeClr val="bg1"/>
                </a:solidFill>
                <a:effectLst/>
                <a:latin typeface="PT Serif"/>
              </a:rPr>
              <a:t> телескопа на удивление точен, а в дневниках имеется краткая запись о возможности «увидеть Луну большой».</a:t>
            </a:r>
          </a:p>
        </p:txBody>
      </p:sp>
      <p:pic>
        <p:nvPicPr>
          <p:cNvPr id="3074" name="Picture 2" descr="ÐÐ°ÑÑÐ¸Ð½ÐºÐ¸ Ð¿Ð¾ Ð·Ð°Ð¿ÑÐ¾ÑÑ Ð»ÐµÐ¾Ð½Ð°ÑÐ´Ð¾ Ð´Ð° Ð²Ð¸Ð½ÑÐ¸ Ð¸Ð·Ð¾Ð±ÑÐµÑÐµÐ½Ð¸Ñ">
            <a:extLst>
              <a:ext uri="{FF2B5EF4-FFF2-40B4-BE49-F238E27FC236}">
                <a16:creationId xmlns:a16="http://schemas.microsoft.com/office/drawing/2014/main" id="{18ADB71A-A1D1-497B-BF01-649E232FF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93" y="262113"/>
            <a:ext cx="3875910" cy="234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»ÐµÐ¾Ð½Ð°ÑÐ´Ð¾ Ð´Ð° Ð²Ð¸Ð½ÑÐ¸ Ð¸Ð·Ð¾Ð±ÑÐµÑÐµÐ½Ð¸Ñ">
            <a:extLst>
              <a:ext uri="{FF2B5EF4-FFF2-40B4-BE49-F238E27FC236}">
                <a16:creationId xmlns:a16="http://schemas.microsoft.com/office/drawing/2014/main" id="{D179BA0E-699B-48EC-ACB9-720CE27F7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3" y="2049271"/>
            <a:ext cx="4024713" cy="22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»ÐµÐ¾Ð½Ð°ÑÐ´Ð¾ Ð´Ð° Ð²Ð¸Ð½ÑÐ¸ Ð¸Ð·Ð¾Ð±ÑÐµÑÐµÐ½Ð¸Ñ">
            <a:extLst>
              <a:ext uri="{FF2B5EF4-FFF2-40B4-BE49-F238E27FC236}">
                <a16:creationId xmlns:a16="http://schemas.microsoft.com/office/drawing/2014/main" id="{F56E75EC-3762-49CB-9F3D-6981A77EF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854" y="2817141"/>
            <a:ext cx="3186003" cy="22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7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CB4566-8BC6-4369-B57C-624B1A48837D}"/>
              </a:ext>
            </a:extLst>
          </p:cNvPr>
          <p:cNvSpPr/>
          <p:nvPr/>
        </p:nvSpPr>
        <p:spPr>
          <a:xfrm>
            <a:off x="443274" y="196391"/>
            <a:ext cx="48926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Леонардо да Винчи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4F074C-C99D-48ED-9B31-BBFF43EC28F0}"/>
              </a:ext>
            </a:extLst>
          </p:cNvPr>
          <p:cNvSpPr/>
          <p:nvPr/>
        </p:nvSpPr>
        <p:spPr>
          <a:xfrm>
            <a:off x="317150" y="1240220"/>
            <a:ext cx="48072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0" i="0" dirty="0">
                <a:solidFill>
                  <a:schemeClr val="bg1"/>
                </a:solidFill>
                <a:effectLst/>
                <a:latin typeface="PT Serif"/>
              </a:rPr>
              <a:t>Художник, известный во всем мире, автор многих картин. Самые известные из них - Мона Лиза, Тайная вечеря.</a:t>
            </a:r>
          </a:p>
        </p:txBody>
      </p:sp>
      <p:pic>
        <p:nvPicPr>
          <p:cNvPr id="4098" name="Picture 2" descr="ÐÐ°ÑÑÐ¸Ð½ÐºÐ¸ Ð¿Ð¾ Ð·Ð°Ð¿ÑÐ¾ÑÑ Ð»ÐµÐ¾Ð½Ð°ÑÐ´Ð¾ Ð´Ð°Ð²Ð¸Ð½ÑÐ¸">
            <a:extLst>
              <a:ext uri="{FF2B5EF4-FFF2-40B4-BE49-F238E27FC236}">
                <a16:creationId xmlns:a16="http://schemas.microsoft.com/office/drawing/2014/main" id="{F1780426-E414-44A0-AD95-30BCF24F8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4" y="3429000"/>
            <a:ext cx="2216697" cy="295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»ÐµÐ¾Ð½Ð°ÑÐ´Ð¾ Ð´Ð°Ð²Ð¸Ð½ÑÐ¸">
            <a:extLst>
              <a:ext uri="{FF2B5EF4-FFF2-40B4-BE49-F238E27FC236}">
                <a16:creationId xmlns:a16="http://schemas.microsoft.com/office/drawing/2014/main" id="{5232975D-D159-4C9F-99CA-3542D45EC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086" y="480987"/>
            <a:ext cx="2983763" cy="396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02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ÐÐ°ÑÑÐ¸Ð½ÐºÐ¸ Ð¿Ð¾ Ð·Ð°Ð¿ÑÐ¾ÑÑ Ð¼Ð¾Ð½Ð°Ð»Ð¸Ð·Ð°">
            <a:extLst>
              <a:ext uri="{FF2B5EF4-FFF2-40B4-BE49-F238E27FC236}">
                <a16:creationId xmlns:a16="http://schemas.microsoft.com/office/drawing/2014/main" id="{46899FF9-B09B-48A2-A2E8-47905207B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-817"/>
          <a:stretch/>
        </p:blipFill>
        <p:spPr bwMode="auto">
          <a:xfrm>
            <a:off x="0" y="1301776"/>
            <a:ext cx="7459578" cy="555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CB4566-8BC6-4369-B57C-624B1A48837D}"/>
              </a:ext>
            </a:extLst>
          </p:cNvPr>
          <p:cNvSpPr/>
          <p:nvPr/>
        </p:nvSpPr>
        <p:spPr>
          <a:xfrm>
            <a:off x="877701" y="470779"/>
            <a:ext cx="5016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Мона Лиза 1503 г.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4F074C-C99D-48ED-9B31-BBFF43EC28F0}"/>
              </a:ext>
            </a:extLst>
          </p:cNvPr>
          <p:cNvSpPr/>
          <p:nvPr/>
        </p:nvSpPr>
        <p:spPr>
          <a:xfrm>
            <a:off x="317150" y="1240220"/>
            <a:ext cx="4807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2400" dirty="0">
              <a:solidFill>
                <a:schemeClr val="bg1"/>
              </a:solidFill>
              <a:latin typeface="PT Serif"/>
            </a:endParaRPr>
          </a:p>
          <a:p>
            <a:pPr indent="457200"/>
            <a:endParaRPr lang="ru-RU" sz="2400" b="0" i="0" dirty="0">
              <a:solidFill>
                <a:schemeClr val="bg1"/>
              </a:solidFill>
              <a:effectLst/>
              <a:latin typeface="PT Serif"/>
            </a:endParaRPr>
          </a:p>
        </p:txBody>
      </p:sp>
      <p:pic>
        <p:nvPicPr>
          <p:cNvPr id="5124" name="Picture 4" descr="ÐÐ°ÑÑÐ¸Ð½ÐºÐ¸ Ð¿Ð¾ Ð·Ð°Ð¿ÑÐ¾ÑÑ Ð¼Ð¾Ð½Ð°Ð»Ð¸Ð·Ð°">
            <a:extLst>
              <a:ext uri="{FF2B5EF4-FFF2-40B4-BE49-F238E27FC236}">
                <a16:creationId xmlns:a16="http://schemas.microsoft.com/office/drawing/2014/main" id="{7A1B2DB1-FA27-45BB-B8ED-0E05BFCA9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0"/>
            <a:ext cx="598328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0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1376E5E-5499-4502-A213-9CB0EC92B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1" r="-171"/>
          <a:stretch/>
        </p:blipFill>
        <p:spPr bwMode="auto">
          <a:xfrm>
            <a:off x="-914400" y="0"/>
            <a:ext cx="138918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CB4566-8BC6-4369-B57C-624B1A48837D}"/>
              </a:ext>
            </a:extLst>
          </p:cNvPr>
          <p:cNvSpPr/>
          <p:nvPr/>
        </p:nvSpPr>
        <p:spPr>
          <a:xfrm>
            <a:off x="2410598" y="252136"/>
            <a:ext cx="6675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Тайная вечеря 1498 г</a:t>
            </a:r>
            <a:r>
              <a:rPr lang="ru-RU" sz="4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4F074C-C99D-48ED-9B31-BBFF43EC28F0}"/>
              </a:ext>
            </a:extLst>
          </p:cNvPr>
          <p:cNvSpPr/>
          <p:nvPr/>
        </p:nvSpPr>
        <p:spPr>
          <a:xfrm>
            <a:off x="317150" y="1240220"/>
            <a:ext cx="4807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2400" dirty="0">
              <a:solidFill>
                <a:schemeClr val="bg1"/>
              </a:solidFill>
              <a:latin typeface="PT Serif"/>
            </a:endParaRPr>
          </a:p>
          <a:p>
            <a:pPr indent="457200"/>
            <a:endParaRPr lang="ru-RU" sz="2400" b="0" i="0" dirty="0">
              <a:solidFill>
                <a:schemeClr val="bg1"/>
              </a:solidFill>
              <a:effectLst/>
              <a:latin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324688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CB4566-8BC6-4369-B57C-624B1A48837D}"/>
              </a:ext>
            </a:extLst>
          </p:cNvPr>
          <p:cNvSpPr/>
          <p:nvPr/>
        </p:nvSpPr>
        <p:spPr>
          <a:xfrm>
            <a:off x="255725" y="457692"/>
            <a:ext cx="57231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Спаситель мира 1500 г.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4F074C-C99D-48ED-9B31-BBFF43EC28F0}"/>
              </a:ext>
            </a:extLst>
          </p:cNvPr>
          <p:cNvSpPr/>
          <p:nvPr/>
        </p:nvSpPr>
        <p:spPr>
          <a:xfrm>
            <a:off x="317150" y="1240220"/>
            <a:ext cx="4807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2400" dirty="0">
              <a:solidFill>
                <a:schemeClr val="bg1"/>
              </a:solidFill>
              <a:latin typeface="PT Serif"/>
            </a:endParaRPr>
          </a:p>
          <a:p>
            <a:pPr indent="457200"/>
            <a:endParaRPr lang="ru-RU" sz="2400" b="0" i="0" dirty="0">
              <a:solidFill>
                <a:schemeClr val="bg1"/>
              </a:solidFill>
              <a:effectLst/>
              <a:latin typeface="PT Serif"/>
            </a:endParaRPr>
          </a:p>
        </p:txBody>
      </p:sp>
      <p:pic>
        <p:nvPicPr>
          <p:cNvPr id="7172" name="Picture 4" descr="ÐÐ°ÑÑÐ¸Ð½ÐºÐ¸ Ð¿Ð¾ Ð·Ð°Ð¿ÑÐ¾ÑÑ ÑÐ¿Ð°ÑÐ¸ÑÐµÐ»Ñ Ð¼Ð¸ÑÐ°">
            <a:extLst>
              <a:ext uri="{FF2B5EF4-FFF2-40B4-BE49-F238E27FC236}">
                <a16:creationId xmlns:a16="http://schemas.microsoft.com/office/drawing/2014/main" id="{1453AC36-F6DF-42C2-984E-78241A6A6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12" y="1628775"/>
            <a:ext cx="92964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ÐÐ°ÑÑÐ¸Ð½ÐºÐ¸ Ð¿Ð¾ Ð·Ð°Ð¿ÑÐ¾ÑÑ ÑÐ¿Ð°ÑÐ¸ÑÐµÐ»Ñ Ð¼Ð¸ÑÐ°">
            <a:extLst>
              <a:ext uri="{FF2B5EF4-FFF2-40B4-BE49-F238E27FC236}">
                <a16:creationId xmlns:a16="http://schemas.microsoft.com/office/drawing/2014/main" id="{887196D2-8C26-4A7C-B111-31F5BA28D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553" y="0"/>
            <a:ext cx="46644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2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4F074C-C99D-48ED-9B31-BBFF43EC28F0}"/>
              </a:ext>
            </a:extLst>
          </p:cNvPr>
          <p:cNvSpPr/>
          <p:nvPr/>
        </p:nvSpPr>
        <p:spPr>
          <a:xfrm>
            <a:off x="317150" y="1240220"/>
            <a:ext cx="4807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2400" dirty="0">
              <a:solidFill>
                <a:schemeClr val="bg1"/>
              </a:solidFill>
              <a:latin typeface="PT Serif"/>
            </a:endParaRPr>
          </a:p>
          <a:p>
            <a:pPr indent="457200"/>
            <a:endParaRPr lang="ru-RU" sz="2400" b="0" i="0" dirty="0">
              <a:solidFill>
                <a:schemeClr val="bg1"/>
              </a:solidFill>
              <a:effectLst/>
              <a:latin typeface="PT Serif"/>
            </a:endParaRPr>
          </a:p>
        </p:txBody>
      </p:sp>
      <p:pic>
        <p:nvPicPr>
          <p:cNvPr id="2050" name="Picture 2" descr="Ð²ÐµÑÑÐ¾Ð»ÐµÑ ÐÐµÐ¾Ð½Ð°ÑÐ´Ð¾ Ð´Ð° ÐÐ¸Ð½ÑÐ¸">
            <a:extLst>
              <a:ext uri="{FF2B5EF4-FFF2-40B4-BE49-F238E27FC236}">
                <a16:creationId xmlns:a16="http://schemas.microsoft.com/office/drawing/2014/main" id="{304D8D68-19A1-4216-9FC5-A1F39D7B3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615" y="0"/>
            <a:ext cx="9289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07688C-A7B4-49D7-804A-5BBDB9B97B04}"/>
              </a:ext>
            </a:extLst>
          </p:cNvPr>
          <p:cNvSpPr txBox="1"/>
          <p:nvPr/>
        </p:nvSpPr>
        <p:spPr>
          <a:xfrm>
            <a:off x="9330267" y="676924"/>
            <a:ext cx="286173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Воздушный винт да Винчи, наверное, это один из самых интересных проектов из тех, что были найдены в его тетрадях. Он работал бы по принципу современного вертолета. </a:t>
            </a:r>
          </a:p>
        </p:txBody>
      </p:sp>
    </p:spTree>
    <p:extLst>
      <p:ext uri="{BB962C8B-B14F-4D97-AF65-F5344CB8AC3E}">
        <p14:creationId xmlns:p14="http://schemas.microsoft.com/office/powerpoint/2010/main" val="346328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4F074C-C99D-48ED-9B31-BBFF43EC28F0}"/>
              </a:ext>
            </a:extLst>
          </p:cNvPr>
          <p:cNvSpPr/>
          <p:nvPr/>
        </p:nvSpPr>
        <p:spPr>
          <a:xfrm>
            <a:off x="317150" y="1240220"/>
            <a:ext cx="4807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2400">
              <a:solidFill>
                <a:schemeClr val="bg1"/>
              </a:solidFill>
              <a:latin typeface="PT Serif"/>
            </a:endParaRPr>
          </a:p>
          <a:p>
            <a:pPr indent="457200"/>
            <a:endParaRPr lang="ru-RU" sz="2400" b="0" i="0" dirty="0">
              <a:solidFill>
                <a:schemeClr val="bg1"/>
              </a:solidFill>
              <a:effectLst/>
              <a:latin typeface="PT Serif"/>
            </a:endParaRPr>
          </a:p>
        </p:txBody>
      </p:sp>
      <p:pic>
        <p:nvPicPr>
          <p:cNvPr id="3074" name="Picture 2" descr="Ð°Ð²ÑÐ¾Ð¼Ð¾Ð±Ð¸Ð»Ñ ÐÐµÐ¾Ð½Ð°ÑÐ´Ð¾ Ð´Ð° ÐÐ¸Ð½ÑÐ¸">
            <a:extLst>
              <a:ext uri="{FF2B5EF4-FFF2-40B4-BE49-F238E27FC236}">
                <a16:creationId xmlns:a16="http://schemas.microsoft.com/office/drawing/2014/main" id="{2C080707-50AD-4439-BC73-1014AE6F6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/>
          <a:stretch/>
        </p:blipFill>
        <p:spPr bwMode="auto">
          <a:xfrm>
            <a:off x="0" y="499294"/>
            <a:ext cx="9347200" cy="5859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374E7C-5037-492F-998D-2F23B1E87E47}"/>
              </a:ext>
            </a:extLst>
          </p:cNvPr>
          <p:cNvSpPr txBox="1"/>
          <p:nvPr/>
        </p:nvSpPr>
        <p:spPr>
          <a:xfrm>
            <a:off x="9533468" y="1240220"/>
            <a:ext cx="26585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Еще в XV веке итальянский изобретатель смог сделать наброски «самодвижущейся повозки», ставшей прообразом современных авто. </a:t>
            </a:r>
          </a:p>
        </p:txBody>
      </p:sp>
    </p:spTree>
    <p:extLst>
      <p:ext uri="{BB962C8B-B14F-4D97-AF65-F5344CB8AC3E}">
        <p14:creationId xmlns:p14="http://schemas.microsoft.com/office/powerpoint/2010/main" val="3981942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255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PT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сайт Учат в школе</dc:creator>
  <cp:keywords>богатства отданные людям;презентация</cp:keywords>
  <cp:lastModifiedBy>Александр</cp:lastModifiedBy>
  <cp:revision>14</cp:revision>
  <dcterms:created xsi:type="dcterms:W3CDTF">2019-08-25T13:48:51Z</dcterms:created>
  <dcterms:modified xsi:type="dcterms:W3CDTF">2019-08-25T18:12:01Z</dcterms:modified>
</cp:coreProperties>
</file>