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64" r:id="rId6"/>
    <p:sldId id="260" r:id="rId7"/>
    <p:sldId id="268" r:id="rId8"/>
    <p:sldId id="267" r:id="rId9"/>
    <p:sldId id="269" r:id="rId10"/>
    <p:sldId id="263" r:id="rId11"/>
    <p:sldId id="259" r:id="rId12"/>
    <p:sldId id="270" r:id="rId13"/>
    <p:sldId id="258" r:id="rId14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BE0E3"/>
    <a:srgbClr val="E20000"/>
    <a:srgbClr val="FAB741"/>
    <a:srgbClr val="3A541F"/>
    <a:srgbClr val="F2661A"/>
    <a:srgbClr val="EB8614"/>
    <a:srgbClr val="E4BE25"/>
    <a:srgbClr val="EE7F00"/>
    <a:srgbClr val="DF41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s://img-fotki.yandex.ru/get/15553/200418627.54/0_117430_99fa546d_orig.png" TargetMode="External"/><Relationship Id="rId2" Type="http://schemas.openxmlformats.org/officeDocument/2006/relationships/hyperlink" Target="http://linda6035.ucoz.ru/_si/0/s99708051.jpg" TargetMode="External"/><Relationship Id="rId1" Type="http://schemas.openxmlformats.org/officeDocument/2006/relationships/slideMaster" Target="../slideMasters/slideMaster1.xml"/><Relationship Id="rId5" Type="http://schemas.openxmlformats.org/officeDocument/2006/relationships/hyperlink" Target="http://s2.pic4you.ru/allimage/y2013/06-20/24687/3557782.png" TargetMode="External"/><Relationship Id="rId4" Type="http://schemas.openxmlformats.org/officeDocument/2006/relationships/hyperlink" Target="https://img-fotki.yandex.ru/get/15518/200418627.55/0_117448_5f688367_orig.png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sz="1600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5153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50A5CAC-DF9C-42F8-B23F-D50B17CDF222}" type="datetimeFigureOut">
              <a:rPr lang="ru-RU"/>
              <a:pPr>
                <a:defRPr/>
              </a:pPr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A665E16-2A40-464C-A189-E2F44DBE25D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889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16000" y="1700213"/>
            <a:ext cx="9456738" cy="39703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228600" algn="l"/>
              </a:tabLst>
              <a:defRPr/>
            </a:pPr>
            <a:r>
              <a:rPr lang="ru-RU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Мастер-класс</a:t>
            </a:r>
            <a:r>
              <a:rPr lang="ru-RU" b="1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Фокиной Лидии Петровны, </a:t>
            </a:r>
            <a:r>
              <a:rPr lang="ru-RU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учитель начальных классов МКОУ «СОШ ст. Евсино» </a:t>
            </a:r>
            <a:r>
              <a:rPr lang="ru-RU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Искитимского</a:t>
            </a:r>
            <a:r>
              <a:rPr lang="ru-RU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района Новосибирской области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228600" algn="l"/>
              </a:tabLst>
              <a:defRPr/>
            </a:pPr>
            <a:r>
              <a:rPr lang="ru-RU" u="sng" dirty="0">
                <a:solidFill>
                  <a:srgbClr val="0000F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http://linda6035.ucoz.ru/_si/0/s99708051.jpg</a:t>
            </a:r>
            <a:r>
              <a:rPr lang="ru-RU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- логотип мастер-класса </a:t>
            </a:r>
            <a:br>
              <a:rPr lang="ru-RU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«Создание шаблонов для фона презентации 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PowerPoint</a:t>
            </a:r>
            <a:r>
              <a:rPr lang="ru-RU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228600" algn="l"/>
              </a:tabLst>
              <a:defRPr/>
            </a:pPr>
            <a:r>
              <a:rPr lang="ru-RU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Вечный огонь </a:t>
            </a:r>
            <a:r>
              <a:rPr lang="en-US" u="sng" dirty="0">
                <a:solidFill>
                  <a:srgbClr val="0000F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ru-RU" u="sng" dirty="0">
                <a:solidFill>
                  <a:srgbClr val="0000F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u="sng" dirty="0" err="1">
                <a:solidFill>
                  <a:srgbClr val="0000F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img</a:t>
            </a:r>
            <a:r>
              <a:rPr lang="ru-RU" u="sng" dirty="0">
                <a:solidFill>
                  <a:srgbClr val="0000F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-</a:t>
            </a:r>
            <a:r>
              <a:rPr lang="en-US" u="sng" dirty="0" err="1">
                <a:solidFill>
                  <a:srgbClr val="0000F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fotki</a:t>
            </a:r>
            <a:r>
              <a:rPr lang="ru-RU" u="sng" dirty="0">
                <a:solidFill>
                  <a:srgbClr val="0000F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u="sng" dirty="0" err="1">
                <a:solidFill>
                  <a:srgbClr val="0000F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yandex</a:t>
            </a:r>
            <a:r>
              <a:rPr lang="ru-RU" u="sng" dirty="0">
                <a:solidFill>
                  <a:srgbClr val="0000F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u="sng" dirty="0" err="1">
                <a:solidFill>
                  <a:srgbClr val="0000F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ru</a:t>
            </a:r>
            <a:r>
              <a:rPr lang="ru-RU" u="sng" dirty="0">
                <a:solidFill>
                  <a:srgbClr val="0000F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en-US" u="sng" dirty="0">
                <a:solidFill>
                  <a:srgbClr val="0000F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get</a:t>
            </a:r>
            <a:r>
              <a:rPr lang="ru-RU" u="sng" dirty="0">
                <a:solidFill>
                  <a:srgbClr val="0000F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/15553/200418627.54/0_117430_99</a:t>
            </a:r>
            <a:r>
              <a:rPr lang="en-US" u="sng" dirty="0" err="1">
                <a:solidFill>
                  <a:srgbClr val="0000F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fa</a:t>
            </a:r>
            <a:r>
              <a:rPr lang="ru-RU" u="sng" dirty="0">
                <a:solidFill>
                  <a:srgbClr val="0000F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546</a:t>
            </a:r>
            <a:r>
              <a:rPr lang="en-US" u="sng" dirty="0">
                <a:solidFill>
                  <a:srgbClr val="0000F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d</a:t>
            </a:r>
            <a:r>
              <a:rPr lang="ru-RU" u="sng" dirty="0">
                <a:solidFill>
                  <a:srgbClr val="0000F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_</a:t>
            </a:r>
            <a:r>
              <a:rPr lang="en-US" u="sng" dirty="0" err="1">
                <a:solidFill>
                  <a:srgbClr val="0000F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orig</a:t>
            </a:r>
            <a:r>
              <a:rPr lang="ru-RU" u="sng" dirty="0">
                <a:solidFill>
                  <a:srgbClr val="0000F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u="sng" dirty="0" err="1">
                <a:solidFill>
                  <a:srgbClr val="0000F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png</a:t>
            </a:r>
            <a:endParaRPr lang="ru-RU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228600" algn="l"/>
                <a:tab pos="457200" algn="l"/>
              </a:tabLst>
              <a:defRPr/>
            </a:pPr>
            <a:r>
              <a:rPr lang="ru-RU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Орден Великой Отечественной войны на георгиевской ленте </a:t>
            </a:r>
            <a:r>
              <a:rPr lang="en-US" u="sng" dirty="0">
                <a:solidFill>
                  <a:srgbClr val="0000F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</a:t>
            </a:r>
            <a:r>
              <a:rPr lang="ru-RU" u="sng" dirty="0">
                <a:solidFill>
                  <a:srgbClr val="0000F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://</a:t>
            </a:r>
            <a:r>
              <a:rPr lang="en-US" u="sng" dirty="0" err="1">
                <a:solidFill>
                  <a:srgbClr val="0000F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img</a:t>
            </a:r>
            <a:r>
              <a:rPr lang="ru-RU" u="sng" dirty="0">
                <a:solidFill>
                  <a:srgbClr val="0000F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-</a:t>
            </a:r>
            <a:r>
              <a:rPr lang="en-US" u="sng" dirty="0" err="1">
                <a:solidFill>
                  <a:srgbClr val="0000F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fotki</a:t>
            </a:r>
            <a:r>
              <a:rPr lang="ru-RU" u="sng" dirty="0">
                <a:solidFill>
                  <a:srgbClr val="0000F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.</a:t>
            </a:r>
            <a:r>
              <a:rPr lang="en-US" u="sng" dirty="0" err="1">
                <a:solidFill>
                  <a:srgbClr val="0000F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yandex</a:t>
            </a:r>
            <a:r>
              <a:rPr lang="ru-RU" u="sng" dirty="0">
                <a:solidFill>
                  <a:srgbClr val="0000F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.</a:t>
            </a:r>
            <a:r>
              <a:rPr lang="en-US" u="sng" dirty="0" err="1">
                <a:solidFill>
                  <a:srgbClr val="0000F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ru</a:t>
            </a:r>
            <a:r>
              <a:rPr lang="ru-RU" u="sng" dirty="0">
                <a:solidFill>
                  <a:srgbClr val="0000F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/</a:t>
            </a:r>
            <a:r>
              <a:rPr lang="en-US" u="sng" dirty="0">
                <a:solidFill>
                  <a:srgbClr val="0000F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get</a:t>
            </a:r>
            <a:r>
              <a:rPr lang="ru-RU" u="sng" dirty="0">
                <a:solidFill>
                  <a:srgbClr val="0000F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/15518/200418627.55/0_117448_5</a:t>
            </a:r>
            <a:r>
              <a:rPr lang="en-US" u="sng" dirty="0">
                <a:solidFill>
                  <a:srgbClr val="0000F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f</a:t>
            </a:r>
            <a:r>
              <a:rPr lang="ru-RU" u="sng" dirty="0">
                <a:solidFill>
                  <a:srgbClr val="0000F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688367_</a:t>
            </a:r>
            <a:r>
              <a:rPr lang="en-US" u="sng" dirty="0" err="1">
                <a:solidFill>
                  <a:srgbClr val="0000F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orig</a:t>
            </a:r>
            <a:r>
              <a:rPr lang="ru-RU" u="sng" dirty="0">
                <a:solidFill>
                  <a:srgbClr val="0000F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.</a:t>
            </a:r>
            <a:r>
              <a:rPr lang="en-US" u="sng" dirty="0" err="1">
                <a:solidFill>
                  <a:srgbClr val="0000F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png</a:t>
            </a:r>
            <a:endParaRPr lang="ru-RU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ea typeface="Calibri" panose="020F0502020204030204" pitchFamily="34" charset="0"/>
              </a:rPr>
              <a:t>Гвоздики с георгиевской лентой </a:t>
            </a:r>
            <a:r>
              <a:rPr lang="en-US" u="sng" dirty="0">
                <a:solidFill>
                  <a:srgbClr val="0000FF"/>
                </a:solidFill>
                <a:latin typeface="+mn-lt"/>
                <a:ea typeface="Calibri" panose="020F0502020204030204" pitchFamily="34" charset="0"/>
                <a:hlinkClick r:id="rId5"/>
              </a:rPr>
              <a:t>http</a:t>
            </a:r>
            <a:r>
              <a:rPr lang="ru-RU" u="sng" dirty="0">
                <a:solidFill>
                  <a:srgbClr val="0000FF"/>
                </a:solidFill>
                <a:latin typeface="+mn-lt"/>
                <a:ea typeface="Calibri" panose="020F0502020204030204" pitchFamily="34" charset="0"/>
                <a:hlinkClick r:id="rId5"/>
              </a:rPr>
              <a:t>://</a:t>
            </a:r>
            <a:r>
              <a:rPr lang="en-US" u="sng" dirty="0">
                <a:solidFill>
                  <a:srgbClr val="0000FF"/>
                </a:solidFill>
                <a:latin typeface="+mn-lt"/>
                <a:ea typeface="Calibri" panose="020F0502020204030204" pitchFamily="34" charset="0"/>
                <a:hlinkClick r:id="rId5"/>
              </a:rPr>
              <a:t>s</a:t>
            </a:r>
            <a:r>
              <a:rPr lang="ru-RU" u="sng" dirty="0">
                <a:solidFill>
                  <a:srgbClr val="0000FF"/>
                </a:solidFill>
                <a:latin typeface="+mn-lt"/>
                <a:ea typeface="Calibri" panose="020F0502020204030204" pitchFamily="34" charset="0"/>
                <a:hlinkClick r:id="rId5"/>
              </a:rPr>
              <a:t>2.</a:t>
            </a:r>
            <a:r>
              <a:rPr lang="en-US" u="sng" dirty="0">
                <a:solidFill>
                  <a:srgbClr val="0000FF"/>
                </a:solidFill>
                <a:latin typeface="+mn-lt"/>
                <a:ea typeface="Calibri" panose="020F0502020204030204" pitchFamily="34" charset="0"/>
                <a:hlinkClick r:id="rId5"/>
              </a:rPr>
              <a:t>pic</a:t>
            </a:r>
            <a:r>
              <a:rPr lang="ru-RU" u="sng" dirty="0">
                <a:solidFill>
                  <a:srgbClr val="0000FF"/>
                </a:solidFill>
                <a:latin typeface="+mn-lt"/>
                <a:ea typeface="Calibri" panose="020F0502020204030204" pitchFamily="34" charset="0"/>
                <a:hlinkClick r:id="rId5"/>
              </a:rPr>
              <a:t>4</a:t>
            </a:r>
            <a:r>
              <a:rPr lang="en-US" u="sng" dirty="0">
                <a:solidFill>
                  <a:srgbClr val="0000FF"/>
                </a:solidFill>
                <a:latin typeface="+mn-lt"/>
                <a:ea typeface="Calibri" panose="020F0502020204030204" pitchFamily="34" charset="0"/>
                <a:hlinkClick r:id="rId5"/>
              </a:rPr>
              <a:t>you</a:t>
            </a:r>
            <a:r>
              <a:rPr lang="ru-RU" u="sng" dirty="0">
                <a:solidFill>
                  <a:srgbClr val="0000FF"/>
                </a:solidFill>
                <a:latin typeface="+mn-lt"/>
                <a:ea typeface="Calibri" panose="020F0502020204030204" pitchFamily="34" charset="0"/>
                <a:hlinkClick r:id="rId5"/>
              </a:rPr>
              <a:t>.</a:t>
            </a:r>
            <a:r>
              <a:rPr lang="en-US" u="sng" dirty="0" err="1">
                <a:solidFill>
                  <a:srgbClr val="0000FF"/>
                </a:solidFill>
                <a:latin typeface="+mn-lt"/>
                <a:ea typeface="Calibri" panose="020F0502020204030204" pitchFamily="34" charset="0"/>
                <a:hlinkClick r:id="rId5"/>
              </a:rPr>
              <a:t>ru</a:t>
            </a:r>
            <a:r>
              <a:rPr lang="ru-RU" u="sng" dirty="0">
                <a:solidFill>
                  <a:srgbClr val="0000FF"/>
                </a:solidFill>
                <a:latin typeface="+mn-lt"/>
                <a:ea typeface="Calibri" panose="020F0502020204030204" pitchFamily="34" charset="0"/>
                <a:hlinkClick r:id="rId5"/>
              </a:rPr>
              <a:t>/</a:t>
            </a:r>
            <a:r>
              <a:rPr lang="en-US" u="sng" dirty="0" err="1">
                <a:solidFill>
                  <a:srgbClr val="0000FF"/>
                </a:solidFill>
                <a:latin typeface="+mn-lt"/>
                <a:ea typeface="Calibri" panose="020F0502020204030204" pitchFamily="34" charset="0"/>
                <a:hlinkClick r:id="rId5"/>
              </a:rPr>
              <a:t>allimage</a:t>
            </a:r>
            <a:r>
              <a:rPr lang="ru-RU" u="sng" dirty="0">
                <a:solidFill>
                  <a:srgbClr val="0000FF"/>
                </a:solidFill>
                <a:latin typeface="+mn-lt"/>
                <a:ea typeface="Calibri" panose="020F0502020204030204" pitchFamily="34" charset="0"/>
                <a:hlinkClick r:id="rId5"/>
              </a:rPr>
              <a:t>/</a:t>
            </a:r>
            <a:r>
              <a:rPr lang="en-US" u="sng" dirty="0">
                <a:solidFill>
                  <a:srgbClr val="0000FF"/>
                </a:solidFill>
                <a:latin typeface="+mn-lt"/>
                <a:ea typeface="Calibri" panose="020F0502020204030204" pitchFamily="34" charset="0"/>
                <a:hlinkClick r:id="rId5"/>
              </a:rPr>
              <a:t>y</a:t>
            </a:r>
            <a:r>
              <a:rPr lang="ru-RU" u="sng" dirty="0">
                <a:solidFill>
                  <a:srgbClr val="0000FF"/>
                </a:solidFill>
                <a:latin typeface="+mn-lt"/>
                <a:ea typeface="Calibri" panose="020F0502020204030204" pitchFamily="34" charset="0"/>
                <a:hlinkClick r:id="rId5"/>
              </a:rPr>
              <a:t>2013/06-20/24687/3557782.</a:t>
            </a:r>
            <a:r>
              <a:rPr lang="en-US" u="sng" dirty="0" err="1">
                <a:solidFill>
                  <a:srgbClr val="0000FF"/>
                </a:solidFill>
                <a:latin typeface="+mn-lt"/>
                <a:ea typeface="Calibri" panose="020F0502020204030204" pitchFamily="34" charset="0"/>
                <a:hlinkClick r:id="rId5"/>
              </a:rPr>
              <a:t>png</a:t>
            </a:r>
            <a:endParaRPr lang="ru-RU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020769683"/>
      </p:ext>
    </p:extLst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8" Target="../media/image4.jpeg" Type="http://schemas.openxmlformats.org/officeDocument/2006/relationships/image"/><Relationship Id="rId3" Target="../slideLayouts/slideLayout3.xml" Type="http://schemas.openxmlformats.org/officeDocument/2006/relationships/slideLayout"/><Relationship Id="rId7" Target="../media/image3.png" Type="http://schemas.openxmlformats.org/officeDocument/2006/relationships/image"/><Relationship Id="rId2" Target="../slideLayouts/slideLayout2.xml" Type="http://schemas.openxmlformats.org/officeDocument/2006/relationships/slideLayout"/><Relationship Id="rId1" Target="../slideLayouts/slideLayout1.xml" Type="http://schemas.openxmlformats.org/officeDocument/2006/relationships/slideLayout"/><Relationship Id="rId6" Target="../media/image2.png" Type="http://schemas.openxmlformats.org/officeDocument/2006/relationships/image"/><Relationship Id="rId5" Target="../media/image1.jpeg" Type="http://schemas.openxmlformats.org/officeDocument/2006/relationships/image"/><Relationship Id="rId4" Target="../theme/theme1.xml" Type="http://schemas.openxmlformats.org/officeDocument/2006/relationships/theme"/><Relationship Id="rId9" Target="../media/image5.png" Type="http://schemas.openxmlformats.org/officeDocument/2006/relationships/imag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 useBgFill="1"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pic>
        <p:nvPicPr>
          <p:cNvPr id="1028" name="Рисунок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9525" y="274638"/>
            <a:ext cx="4562475" cy="645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Рисунок 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39225" y="4427538"/>
            <a:ext cx="3087688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72692" y="6522312"/>
            <a:ext cx="654510" cy="204349"/>
          </a:xfrm>
          <a:prstGeom prst="rect">
            <a:avLst/>
          </a:prstGeom>
          <a:noFill/>
          <a:effectLst>
            <a:reflection endPos="0" dist="50800" dir="5400000" sy="-100000" algn="bl" rotWithShape="0"/>
          </a:effectLst>
        </p:spPr>
      </p:pic>
      <p:pic>
        <p:nvPicPr>
          <p:cNvPr id="1031" name="Рисунок 7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80650" y="274638"/>
            <a:ext cx="1301750" cy="225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14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2" Target="../media/image15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2" Target="../media/image16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-dog.ru/wallpapers/8/11/462296022404634/vektor-soldat-pamyatnik-9maya.jpg" TargetMode="External"/><Relationship Id="rId13" Type="http://schemas.openxmlformats.org/officeDocument/2006/relationships/hyperlink" Target="http://d2me0fuzw8a1c5.cloudfront.net/sites/default/files/styles/large/public/images/22922/vimiyskiy_memorial.jpg" TargetMode="External"/><Relationship Id="rId18" Type="http://schemas.openxmlformats.org/officeDocument/2006/relationships/hyperlink" Target="http://d2me0fuzw8a1c5.cloudfront.net/sites/default/files/styles/large/public/images/22922/kenotaf_v_londone.jpg" TargetMode="External"/><Relationship Id="rId3" Type="http://schemas.openxmlformats.org/officeDocument/2006/relationships/hyperlink" Target="https://img-fotki.yandex.ru/get/15553/200418627.54/0_117430_99fa546d_orig.png" TargetMode="External"/><Relationship Id="rId21" Type="http://schemas.openxmlformats.org/officeDocument/2006/relationships/slide" Target="slide2.xml"/><Relationship Id="rId7" Type="http://schemas.openxmlformats.org/officeDocument/2006/relationships/hyperlink" Target="http://www.liveinternet.ru/users/5353317/post345394094" TargetMode="External"/><Relationship Id="rId12" Type="http://schemas.openxmlformats.org/officeDocument/2006/relationships/hyperlink" Target="https://multiurok.ru/files/klassnyi-chas-dien-nieizviestnogho-soldata-5.html" TargetMode="External"/><Relationship Id="rId17" Type="http://schemas.openxmlformats.org/officeDocument/2006/relationships/hyperlink" Target="http://pereprava.org/uploads/posts/2014-12/1417594510_neizvestnyy-soldat-moskva.jpg" TargetMode="External"/><Relationship Id="rId2" Type="http://schemas.openxmlformats.org/officeDocument/2006/relationships/hyperlink" Target="http://fony-kartinki.ru/_ph/64/2/309820541.jpg?1429781034" TargetMode="External"/><Relationship Id="rId16" Type="http://schemas.openxmlformats.org/officeDocument/2006/relationships/hyperlink" Target="http://venividi.ru/node/31192" TargetMode="External"/><Relationship Id="rId20" Type="http://schemas.openxmlformats.org/officeDocument/2006/relationships/hyperlink" Target="http://nsn.fm/upload/iblock/9e7/9e74a69ded581a277a52fae72528c047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asyen.ru/load/shablony_prezentacij/den_pobedy_9_maja/shablony_dlja_sozdanija_prezentacij_9_maja/505-1-0-30058" TargetMode="External"/><Relationship Id="rId11" Type="http://schemas.openxmlformats.org/officeDocument/2006/relationships/hyperlink" Target="http://rupoem.ru/orlov/ego-zaryli-v.aspx" TargetMode="External"/><Relationship Id="rId5" Type="http://schemas.openxmlformats.org/officeDocument/2006/relationships/hyperlink" Target="https://img-fotki.yandex.ru/get/15518/200418627.55/0_117448_5f688367_orig.png" TargetMode="External"/><Relationship Id="rId15" Type="http://schemas.openxmlformats.org/officeDocument/2006/relationships/hyperlink" Target="http://d2me0fuzw8a1c5.cloudfront.net/sites/default/files/styles/large/public/images/22922/mogila_neizvestnogo_soldata_polsha.jpg" TargetMode="External"/><Relationship Id="rId10" Type="http://schemas.openxmlformats.org/officeDocument/2006/relationships/hyperlink" Target="http://www2.proza.ru/pics/2011/03/04/1507.jpg" TargetMode="External"/><Relationship Id="rId19" Type="http://schemas.openxmlformats.org/officeDocument/2006/relationships/hyperlink" Target="http://s21.postimg.org/ibro10uw7/pamyatnik_3.jpg" TargetMode="External"/><Relationship Id="rId4" Type="http://schemas.openxmlformats.org/officeDocument/2006/relationships/hyperlink" Target="http://s2.pic4you.ru/allimage/y2013/06-20/24687/3557782.png" TargetMode="External"/><Relationship Id="rId9" Type="http://schemas.openxmlformats.org/officeDocument/2006/relationships/hyperlink" Target="http://2&#1085;&#1072;&#1082;&#1083;&#1077;&#1081;&#1082;&#1080;.&#1088;&#1092;/images/stories/virtuemart/product/neizvestnii-soldat.jpg" TargetMode="External"/><Relationship Id="rId14" Type="http://schemas.openxmlformats.org/officeDocument/2006/relationships/hyperlink" Target="http://d2me0fuzw8a1c5.cloudfront.net/sites/default/files/styles/large/public/images/22922/vimiyskiy_memorial_1.jpg" TargetMode="External"/></Relationships>
</file>

<file path=ppt/slides/_rels/slide2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slide13.xml" Type="http://schemas.openxmlformats.org/officeDocument/2006/relationships/slide"/><Relationship Id="rId1" Target="../slideLayouts/slideLayout1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914400" y="1851462"/>
            <a:ext cx="10363200" cy="1470025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7200" b="1" dirty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dobe Naskh Medium" pitchFamily="50" charset="-78"/>
              </a:rPr>
              <a:t>Будем помнить!</a:t>
            </a:r>
          </a:p>
        </p:txBody>
      </p:sp>
      <p:sp>
        <p:nvSpPr>
          <p:cNvPr id="409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576240"/>
            <a:ext cx="8534400" cy="1752600"/>
          </a:xfrm>
          <a:noFill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4800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День неизвестного солдата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414000" y="6070158"/>
            <a:ext cx="5364000" cy="837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Подготовила: Фуфлыгина Наталья Николаевна </a:t>
            </a:r>
          </a:p>
          <a:p>
            <a:r>
              <a:rPr lang="ru-RU" sz="16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зав. библиотекой ФГКОУ СКК МВД России</a:t>
            </a:r>
          </a:p>
          <a:p>
            <a:r>
              <a:rPr lang="ru-RU" sz="16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г. Самара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1332" y="4152982"/>
            <a:ext cx="11169569" cy="184665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just"/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В нашей стране аналогичный замысел появился спустя 20 лет после Великой Отечественной войны, когда 9 Мая было объявлено выходным днем, а государственные торжества в честь Дня Победы стали регулярными.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24741" y="347415"/>
            <a:ext cx="5835248" cy="3888000"/>
          </a:xfrm>
          <a:prstGeom prst="rect">
            <a:avLst/>
          </a:prstGeom>
          <a:noFill/>
          <a:ln w="12700">
            <a:solidFill>
              <a:srgbClr val="E2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832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6488" y="4205383"/>
            <a:ext cx="1015873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На месте захоронения праха неизвестного солдата 8 мая 1967 года был открыт мемориальный архитектурный ансамбль "Могила Неизвестного солдата" и зажжен Вечный огонь.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32033" y="334403"/>
            <a:ext cx="6727933" cy="3816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46653" y="5833649"/>
            <a:ext cx="4682564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eaLnBrk="1" hangingPunct="1"/>
            <a:r>
              <a:rPr lang="ru-RU" sz="3200" b="1" dirty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Adobe Naskh Medium" pitchFamily="50" charset="-78"/>
              </a:rPr>
              <a:t>Вечная слава Героям!</a:t>
            </a:r>
          </a:p>
        </p:txBody>
      </p:sp>
    </p:spTree>
    <p:extLst>
      <p:ext uri="{BB962C8B-B14F-4D97-AF65-F5344CB8AC3E}">
        <p14:creationId xmlns:p14="http://schemas.microsoft.com/office/powerpoint/2010/main" val="2687848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6909" y="1033442"/>
            <a:ext cx="4835472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2400" dirty="0">
                <a:solidFill>
                  <a:srgbClr val="333399">
                    <a:lumMod val="50000"/>
                  </a:srgbClr>
                </a:solidFill>
              </a:rPr>
              <a:t>Настанет год, и день, и час                                                                                                           Придет к нам новый  юбилей,                                                                                                         но много ль будет среди  нас                                                                                                                            Не павших на войне людей?                                                                                                    Они уходят, как года,                                                                                                         Спокойно и  неотвратимо,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01742" y="1033442"/>
            <a:ext cx="4753963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2400" dirty="0">
                <a:solidFill>
                  <a:srgbClr val="333399">
                    <a:lumMod val="50000"/>
                  </a:srgbClr>
                </a:solidFill>
              </a:rPr>
              <a:t>Но то, что сделано тогда,                                                                                     Величественней храмов Рима.                                                                                              И вечным будет их покой,                                                                                                        И память вечная народа -                                                                                    </a:t>
            </a:r>
          </a:p>
          <a:p>
            <a:r>
              <a:rPr lang="ru-RU" sz="2400" dirty="0">
                <a:solidFill>
                  <a:srgbClr val="333399">
                    <a:lumMod val="50000"/>
                  </a:srgbClr>
                </a:solidFill>
              </a:rPr>
              <a:t>Как вечно солнце над Окой,                                                                                                   Как вечна матушка-природа.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04162" y="3410798"/>
            <a:ext cx="3185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>
                <a:solidFill>
                  <a:srgbClr val="000000"/>
                </a:solidFill>
              </a:rPr>
              <a:t>Автор: Василий Мурзинцев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89403" y="3660591"/>
            <a:ext cx="3998484" cy="266400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03630" y="278973"/>
            <a:ext cx="8184741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eaLnBrk="1" hangingPunct="1"/>
            <a:r>
              <a:rPr lang="ru-RU" sz="4000" b="1" dirty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Adobe Naskh Medium" pitchFamily="50" charset="-78"/>
              </a:rPr>
              <a:t>Вечная слава и вечная память!</a:t>
            </a:r>
          </a:p>
        </p:txBody>
      </p:sp>
      <p:sp>
        <p:nvSpPr>
          <p:cNvPr id="8" name="Умножение 7">
            <a:hlinkClick r:id="" action="ppaction://hlinkshowjump?jump=endshow" highlightClick="1"/>
          </p:cNvPr>
          <p:cNvSpPr/>
          <p:nvPr/>
        </p:nvSpPr>
        <p:spPr>
          <a:xfrm>
            <a:off x="11693697" y="133852"/>
            <a:ext cx="360000" cy="360000"/>
          </a:xfrm>
          <a:prstGeom prst="mathMultiply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914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609600" y="77863"/>
            <a:ext cx="10972800" cy="11430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dirty="0"/>
              <a:t>Информационные источники</a:t>
            </a: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609600" y="1155457"/>
            <a:ext cx="10254712" cy="4525963"/>
          </a:xfrm>
          <a:noFill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r>
              <a:rPr lang="ru-RU" sz="1500" dirty="0">
                <a:hlinkClick r:id="rId2"/>
              </a:rPr>
              <a:t>Фон</a:t>
            </a:r>
            <a:endParaRPr lang="ru-RU" sz="1500" dirty="0">
              <a:hlinkClick r:id="rId3"/>
            </a:endParaRPr>
          </a:p>
          <a:p>
            <a:r>
              <a:rPr lang="ru-RU" sz="1500" dirty="0">
                <a:hlinkClick r:id="rId3"/>
              </a:rPr>
              <a:t>Вечный огонь</a:t>
            </a:r>
            <a:r>
              <a:rPr lang="ru-RU" sz="1500" dirty="0"/>
              <a:t>  </a:t>
            </a:r>
          </a:p>
          <a:p>
            <a:r>
              <a:rPr lang="ru-RU" sz="1500" dirty="0">
                <a:hlinkClick r:id="rId4"/>
              </a:rPr>
              <a:t>Гвоздики с георгиевской лентой</a:t>
            </a:r>
            <a:r>
              <a:rPr lang="ru-RU" sz="1500" dirty="0"/>
              <a:t>  </a:t>
            </a:r>
          </a:p>
          <a:p>
            <a:r>
              <a:rPr lang="ru-RU" sz="1500" dirty="0">
                <a:hlinkClick r:id="rId5"/>
              </a:rPr>
              <a:t>Орден Великой Отечественной войны на георгиевской ленте уголком</a:t>
            </a:r>
            <a:r>
              <a:rPr lang="ru-RU" sz="1500" dirty="0"/>
              <a:t>  </a:t>
            </a:r>
          </a:p>
          <a:p>
            <a:r>
              <a:rPr lang="ru-RU" sz="1500" dirty="0"/>
              <a:t>Автор </a:t>
            </a:r>
            <a:r>
              <a:rPr lang="ru-RU" sz="1500" dirty="0">
                <a:hlinkClick r:id="rId6"/>
              </a:rPr>
              <a:t>шаблона</a:t>
            </a:r>
            <a:r>
              <a:rPr lang="ru-RU" sz="1500" dirty="0"/>
              <a:t> - Полшкова Виктория Валерьяновна</a:t>
            </a:r>
            <a:endParaRPr lang="ru-RU" sz="1500" u="sng" dirty="0"/>
          </a:p>
          <a:p>
            <a:r>
              <a:rPr lang="ru-RU" sz="1500" u="sng" dirty="0">
                <a:hlinkClick r:id="rId7"/>
              </a:rPr>
              <a:t>История вопроса</a:t>
            </a:r>
            <a:endParaRPr lang="ru-RU" sz="1500" u="sng" dirty="0"/>
          </a:p>
          <a:p>
            <a:r>
              <a:rPr lang="ru-RU" sz="1500" u="sng" dirty="0">
                <a:hlinkClick r:id="rId8"/>
              </a:rPr>
              <a:t>Солдат 1, </a:t>
            </a:r>
            <a:r>
              <a:rPr lang="ru-RU" sz="1500" dirty="0">
                <a:hlinkClick r:id="rId9"/>
              </a:rPr>
              <a:t>2</a:t>
            </a:r>
            <a:endParaRPr lang="ru-RU" sz="1500" dirty="0"/>
          </a:p>
          <a:p>
            <a:r>
              <a:rPr lang="ru-RU" sz="1500" dirty="0">
                <a:hlinkClick r:id="rId10"/>
              </a:rPr>
              <a:t>Памятник-плита</a:t>
            </a:r>
            <a:endParaRPr lang="ru-RU" sz="1500" dirty="0"/>
          </a:p>
          <a:p>
            <a:r>
              <a:rPr lang="ru-RU" sz="1500" dirty="0">
                <a:hlinkClick r:id="rId11"/>
              </a:rPr>
              <a:t>Стихотворение 1, </a:t>
            </a:r>
            <a:r>
              <a:rPr lang="ru-RU" sz="1500" dirty="0">
                <a:hlinkClick r:id="rId12"/>
              </a:rPr>
              <a:t>2</a:t>
            </a:r>
            <a:endParaRPr lang="ru-RU" sz="1500" dirty="0"/>
          </a:p>
          <a:p>
            <a:r>
              <a:rPr lang="ru-RU" sz="1500" dirty="0">
                <a:hlinkClick r:id="rId13"/>
              </a:rPr>
              <a:t>Могила НС во Франции1, </a:t>
            </a:r>
            <a:r>
              <a:rPr lang="ru-RU" sz="1500" dirty="0">
                <a:hlinkClick r:id="rId14"/>
              </a:rPr>
              <a:t>2</a:t>
            </a:r>
            <a:endParaRPr lang="ru-RU" sz="1500" dirty="0"/>
          </a:p>
          <a:p>
            <a:r>
              <a:rPr lang="ru-RU" sz="1500" dirty="0">
                <a:hlinkClick r:id="rId15"/>
              </a:rPr>
              <a:t>Памятник в Варшаве</a:t>
            </a:r>
            <a:endParaRPr lang="ru-RU" sz="1500" dirty="0"/>
          </a:p>
          <a:p>
            <a:r>
              <a:rPr lang="ru-RU" sz="1500" dirty="0">
                <a:hlinkClick r:id="rId16"/>
              </a:rPr>
              <a:t>Памятники в других странах</a:t>
            </a:r>
            <a:endParaRPr lang="ru-RU" sz="1500" dirty="0"/>
          </a:p>
          <a:p>
            <a:r>
              <a:rPr lang="ru-RU" sz="1500" dirty="0">
                <a:hlinkClick r:id="rId17"/>
              </a:rPr>
              <a:t>Могила НС в Москве</a:t>
            </a:r>
            <a:endParaRPr lang="ru-RU" sz="1500" dirty="0"/>
          </a:p>
          <a:p>
            <a:r>
              <a:rPr lang="ru-RU" sz="1500" dirty="0">
                <a:hlinkClick r:id="rId18"/>
              </a:rPr>
              <a:t>Памятник в Лондоне</a:t>
            </a:r>
            <a:endParaRPr lang="ru-RU" sz="1500" dirty="0"/>
          </a:p>
          <a:p>
            <a:r>
              <a:rPr lang="ru-RU" sz="1500" dirty="0">
                <a:hlinkClick r:id="rId19"/>
              </a:rPr>
              <a:t>Памятник</a:t>
            </a:r>
            <a:endParaRPr lang="ru-RU" sz="1500" dirty="0"/>
          </a:p>
          <a:p>
            <a:r>
              <a:rPr lang="ru-RU" sz="1500" dirty="0">
                <a:hlinkClick r:id="rId20"/>
              </a:rPr>
              <a:t>Вечный огонь</a:t>
            </a:r>
            <a:endParaRPr lang="ru-RU" sz="1500" dirty="0"/>
          </a:p>
        </p:txBody>
      </p:sp>
      <p:sp>
        <p:nvSpPr>
          <p:cNvPr id="4" name="Управляющая кнопка: домой 3">
            <a:hlinkClick r:id="rId21" action="ppaction://hlinksldjump" highlightClick="1"/>
          </p:cNvPr>
          <p:cNvSpPr/>
          <p:nvPr/>
        </p:nvSpPr>
        <p:spPr>
          <a:xfrm>
            <a:off x="5916000" y="6463275"/>
            <a:ext cx="360000" cy="360000"/>
          </a:xfrm>
          <a:prstGeom prst="actionButtonHome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множение 4">
            <a:hlinkClick r:id="" action="ppaction://hlinkshowjump?jump=endshow" highlightClick="1"/>
          </p:cNvPr>
          <p:cNvSpPr/>
          <p:nvPr/>
        </p:nvSpPr>
        <p:spPr>
          <a:xfrm>
            <a:off x="11693697" y="133852"/>
            <a:ext cx="360000" cy="360000"/>
          </a:xfrm>
          <a:prstGeom prst="mathMultiply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7853" y="859817"/>
            <a:ext cx="9092881" cy="34163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just"/>
            <a:r>
              <a:rPr lang="ru-RU" sz="2400" b="1" dirty="0">
                <a:solidFill>
                  <a:srgbClr val="E20000"/>
                </a:solidFill>
              </a:rPr>
              <a:t>День неизвестного солдата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– это сравнительно новая памятная дата в российской истории. Впервые День неизвестного солдата в нашей стране отметили в 2014 году.</a:t>
            </a:r>
          </a:p>
          <a:p>
            <a:pPr algn="just"/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Этим законом увековечивается память, воинская доблесть и бессмертный подвиг российских и советских воинов, погибших в боевых действиях на территории страны или за ее пределами, чье имя осталось неизвестным. А таких героев бессчетное количество.</a:t>
            </a:r>
          </a:p>
          <a:p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Управляющая кнопка: сведения 3">
            <a:hlinkClick r:id="rId2" action="ppaction://hlinksldjump" highlightClick="1"/>
          </p:cNvPr>
          <p:cNvSpPr/>
          <p:nvPr/>
        </p:nvSpPr>
        <p:spPr>
          <a:xfrm>
            <a:off x="666567" y="164277"/>
            <a:ext cx="360000" cy="360000"/>
          </a:xfrm>
          <a:prstGeom prst="actionButtonInformation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28547" y="3873917"/>
            <a:ext cx="3143250" cy="1857375"/>
          </a:xfrm>
          <a:prstGeom prst="rect">
            <a:avLst/>
          </a:prstGeom>
          <a:noFill/>
          <a:ln w="12700">
            <a:solidFill>
              <a:srgbClr val="E2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Прямоугольник 5">
            <a:hlinkClick r:id="rId2" action="ppaction://hlinksldjump"/>
          </p:cNvPr>
          <p:cNvSpPr/>
          <p:nvPr/>
        </p:nvSpPr>
        <p:spPr bwMode="auto">
          <a:xfrm>
            <a:off x="497711" y="164277"/>
            <a:ext cx="650142" cy="553353"/>
          </a:xfrm>
          <a:prstGeom prst="rect">
            <a:avLst/>
          </a:prstGeom>
          <a:solidFill>
            <a:srgbClr val="BBE0E3">
              <a:alpha val="0"/>
            </a:srgbClr>
          </a:solidFill>
          <a:ln w="9525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7853" y="859817"/>
            <a:ext cx="9092881" cy="415498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just"/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Государственная дума специальным законом установила в России </a:t>
            </a:r>
            <a:r>
              <a:rPr lang="ru-RU" sz="2400" b="1" dirty="0">
                <a:solidFill>
                  <a:srgbClr val="E20000"/>
                </a:solidFill>
              </a:rPr>
              <a:t>3 декабря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как </a:t>
            </a:r>
            <a:r>
              <a:rPr lang="ru-RU" sz="2400" b="1" dirty="0">
                <a:solidFill>
                  <a:srgbClr val="E20000"/>
                </a:solidFill>
              </a:rPr>
              <a:t>День Неизвестного Солдата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Дата 3 декабря была выбрана далеко не случайно. Именно в этот день 3 декабря 1966 года, в ознаменовании 25-й годовщины разгрома немецко-фашистских войск под Москвой, прах неизвестного солдата из братской могилы советских воинов на 41-м километре Ленинградского шоссе (на въезде в город Зеленоград) был перенесен и торжественно захоронен у стены Московского Кремля в Александровском саду.</a:t>
            </a:r>
          </a:p>
          <a:p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57354" y="4277328"/>
            <a:ext cx="1977300" cy="2340000"/>
          </a:xfrm>
          <a:prstGeom prst="rect">
            <a:avLst/>
          </a:prstGeom>
          <a:noFill/>
          <a:ln w="12700">
            <a:solidFill>
              <a:srgbClr val="E2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8073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1803" y="292642"/>
            <a:ext cx="9418932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just"/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С тех пор прошло 50 лет, на протяжении которых мемориальный архитектурный ансамбль «Могила Неизвестного Солдата» не терял своей актуальности и значимости для нашей страны. Сегодня это один из самых узнаваемых памятников России и Москвы.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14273" y="2070120"/>
            <a:ext cx="6323629" cy="3312000"/>
          </a:xfrm>
          <a:prstGeom prst="rect">
            <a:avLst/>
          </a:prstGeom>
          <a:noFill/>
          <a:ln w="12700">
            <a:solidFill>
              <a:srgbClr val="E2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8270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9902" y="1033442"/>
            <a:ext cx="4602927" cy="304698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Его зарыли в шар земной,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А был он лишь солдат,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Всего, друзья, солдат простой,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Без званий и наград.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Ему как мавзолей земля —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На миллион веков,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И Млечные Пути пылят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Вокруг него с боков.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01742" y="1033442"/>
            <a:ext cx="4691734" cy="304698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На рыжих скатах тучи спят,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Метелицы метут,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Грома тяжелые гремят,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Ветра разбег берут.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Давным-давно окончен бой...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Руками всех друзей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Положен парень в шар земной,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Как будто в мавзолей...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51726" y="4170200"/>
            <a:ext cx="2880000" cy="21600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704162" y="4170200"/>
            <a:ext cx="2237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/>
              <a:t>Автор: С.С. Орлов</a:t>
            </a:r>
          </a:p>
        </p:txBody>
      </p:sp>
    </p:spTree>
    <p:extLst>
      <p:ext uri="{BB962C8B-B14F-4D97-AF65-F5344CB8AC3E}">
        <p14:creationId xmlns:p14="http://schemas.microsoft.com/office/powerpoint/2010/main" val="1536541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1286" y="240632"/>
            <a:ext cx="5114701" cy="59093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Идея могилы Неизвестного солдата впервые появилась во Франции по окончании Первой Мировой войны. 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Первой в мире Могилой Неизвестного Солдата стала та, что появилась в 1920 году в Париже. В ней находится прах погибшего под Верденом неопознанного французского воина. 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Эта могила – напоминание всем потомкам о многих тысячах французских солдат, не вернувшихся с полей сражений. 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8148" y="240632"/>
            <a:ext cx="3869580" cy="5148000"/>
          </a:xfrm>
          <a:prstGeom prst="rect">
            <a:avLst/>
          </a:prstGeom>
          <a:noFill/>
          <a:ln w="12700">
            <a:solidFill>
              <a:srgbClr val="E2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297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81530" y="344807"/>
            <a:ext cx="3586155" cy="489364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2400" dirty="0">
                <a:solidFill>
                  <a:srgbClr val="333399">
                    <a:lumMod val="50000"/>
                  </a:srgbClr>
                </a:solidFill>
              </a:rPr>
              <a:t>Вслед за Францией подобные могилы-памятники начали появляться и в других странах.</a:t>
            </a:r>
          </a:p>
          <a:p>
            <a:r>
              <a:rPr lang="ru-RU" sz="2400" dirty="0">
                <a:solidFill>
                  <a:srgbClr val="333399">
                    <a:lumMod val="50000"/>
                  </a:srgbClr>
                </a:solidFill>
              </a:rPr>
              <a:t>Так, в 1921 году в Варшаве (Польша) был сооружен памятник неизвестному солдату как дань памяти и уважения всем тем, кто в Первую мировую войну погиб за Польшу. 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3221" y="402677"/>
            <a:ext cx="6082560" cy="475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8896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99551" y="419180"/>
            <a:ext cx="6244480" cy="4176000"/>
          </a:xfrm>
          <a:prstGeom prst="rect">
            <a:avLst/>
          </a:prstGeom>
          <a:noFill/>
          <a:ln w="12700">
            <a:solidFill>
              <a:srgbClr val="E2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37141" y="4637281"/>
            <a:ext cx="7349924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Этот мемориал соорудили в честь солдат из Канады, воевавших во Франции в Первую мировую войну.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072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27126" y="5457181"/>
            <a:ext cx="40680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Памятник неизвестному солдату в Великобритании (Лондон). 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23013" y="416025"/>
            <a:ext cx="7456660" cy="4968000"/>
          </a:xfrm>
          <a:prstGeom prst="rect">
            <a:avLst/>
          </a:prstGeom>
          <a:noFill/>
          <a:ln w="12700">
            <a:solidFill>
              <a:srgbClr val="E2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5636593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 презентации «9 мая» 4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Шаблон презентации «9 мая»4 [Режим совместимости]" id="{2654FF19-1F15-4792-B9C5-C0AFEA69FA1E}" vid="{6E07D043-EEC3-460E-AE73-31814D8FEBC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презентации «9 мая» 4</Template>
  <TotalTime>192</TotalTime>
  <Words>607</Words>
  <Application>Microsoft Office PowerPoint</Application>
  <PresentationFormat>Широкоэкранный</PresentationFormat>
  <Paragraphs>59</Paragraphs>
  <Slides>13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Arial</vt:lpstr>
      <vt:lpstr>Шаблон презентации «9 мая» 4</vt:lpstr>
      <vt:lpstr>Будем помнить!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Информационные источники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неизвестного солдата</dc:title>
  <dc:creator>Зав. библиотекой</dc:creator>
  <cp:lastModifiedBy>Александр Лобанев</cp:lastModifiedBy>
  <cp:revision>20</cp:revision>
  <dcterms:created xsi:type="dcterms:W3CDTF">2017-11-20T11:45:33Z</dcterms:created>
  <dcterms:modified xsi:type="dcterms:W3CDTF">2021-01-21T06:22:50Z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409326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