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87" r:id="rId2"/>
    <p:sldId id="289" r:id="rId3"/>
    <p:sldId id="290" r:id="rId4"/>
    <p:sldId id="291" r:id="rId5"/>
    <p:sldId id="272" r:id="rId6"/>
    <p:sldId id="273" r:id="rId7"/>
    <p:sldId id="293" r:id="rId8"/>
    <p:sldId id="296" r:id="rId9"/>
    <p:sldId id="297" r:id="rId10"/>
    <p:sldId id="298" r:id="rId11"/>
    <p:sldId id="274" r:id="rId12"/>
    <p:sldId id="276" r:id="rId13"/>
    <p:sldId id="275" r:id="rId14"/>
    <p:sldId id="257" r:id="rId15"/>
    <p:sldId id="258" r:id="rId16"/>
    <p:sldId id="259" r:id="rId17"/>
    <p:sldId id="260" r:id="rId18"/>
    <p:sldId id="261" r:id="rId19"/>
    <p:sldId id="262" r:id="rId20"/>
    <p:sldId id="277" r:id="rId21"/>
    <p:sldId id="263" r:id="rId22"/>
    <p:sldId id="279" r:id="rId23"/>
    <p:sldId id="286" r:id="rId24"/>
    <p:sldId id="271" r:id="rId25"/>
    <p:sldId id="264" r:id="rId26"/>
    <p:sldId id="278" r:id="rId27"/>
    <p:sldId id="280" r:id="rId28"/>
    <p:sldId id="281" r:id="rId29"/>
    <p:sldId id="282" r:id="rId30"/>
    <p:sldId id="285" r:id="rId31"/>
    <p:sldId id="284" r:id="rId32"/>
    <p:sldId id="294" r:id="rId33"/>
    <p:sldId id="288" r:id="rId34"/>
    <p:sldId id="29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034" autoAdjust="0"/>
  </p:normalViewPr>
  <p:slideViewPr>
    <p:cSldViewPr>
      <p:cViewPr>
        <p:scale>
          <a:sx n="76" d="100"/>
          <a:sy n="76" d="100"/>
        </p:scale>
        <p:origin x="-984" y="-7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1CBEA48-B4BE-4CA7-B683-D791ED38967E}" type="datetimeFigureOut">
              <a:rPr lang="ru-RU" smtClean="0"/>
              <a:pPr/>
              <a:t>13.09.2020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BACAF1D-81B2-4E70-B208-648F252C3E3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20621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spc="-100" dirty="0">
                <a:ln w="3200">
                  <a:solidFill>
                    <a:srgbClr val="073E87">
                      <a:shade val="75000"/>
                      <a:alpha val="25000"/>
                    </a:srgbClr>
                  </a:solidFill>
                  <a:prstDash val="solid"/>
                  <a:round/>
                </a:ln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  <a:latin typeface="Monotype Corsiva" pitchFamily="66" charset="0"/>
                <a:ea typeface="+mj-ea"/>
                <a:cs typeface="Mongolian Baiti" pitchFamily="66" charset="0"/>
              </a:rPr>
              <a:t>История возникновения книги на Руси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97455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35416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Bookman Old Style" panose="02050604050505020204" pitchFamily="18" charset="0"/>
              </a:rPr>
              <a:t>Книги из деревянных дощечек</a:t>
            </a:r>
            <a:endParaRPr lang="ru-RU" sz="48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18" y="1124744"/>
            <a:ext cx="8579296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Bookman Old Style" panose="02050604050505020204" pitchFamily="18" charset="0"/>
              </a:rPr>
              <a:t>В Древнем Риме существовал еще один вид книги – это были скрепленные между собой ремешком деревянные дощечки-таблицы, покрытые воском, на которых процарапывались буквы.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5" descr="Деревянная книг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0793" y="3717032"/>
            <a:ext cx="4465042" cy="286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26660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971" y="476672"/>
            <a:ext cx="76200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2844" y="4857760"/>
            <a:ext cx="8461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Monotype Corsiva" pitchFamily="66" charset="0"/>
                <a:ea typeface="Calibri"/>
                <a:cs typeface="Mongolian Baiti" pitchFamily="66" charset="0"/>
              </a:rPr>
              <a:t>Авторы славянской азбуки Кирилл и Мефодий</a:t>
            </a:r>
            <a:r>
              <a:rPr lang="ru-RU" sz="4000" b="1" dirty="0">
                <a:latin typeface="Monotype Corsiva" pitchFamily="66" charset="0"/>
                <a:ea typeface="Calibri"/>
              </a:rPr>
              <a:t> </a:t>
            </a:r>
            <a:endParaRPr lang="ru-RU" sz="40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674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7150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68234" y="908720"/>
            <a:ext cx="3393878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  <a:cs typeface="Mongolian Baiti" pitchFamily="66" charset="0"/>
              </a:rPr>
              <a:t>Памятник </a:t>
            </a:r>
          </a:p>
          <a:p>
            <a:pPr algn="ctr"/>
            <a:r>
              <a:rPr lang="ru-RU" sz="5400" b="1" dirty="0" smtClean="0">
                <a:latin typeface="Monotype Corsiva" pitchFamily="66" charset="0"/>
                <a:cs typeface="Mongolian Baiti" pitchFamily="66" charset="0"/>
              </a:rPr>
              <a:t>создателям </a:t>
            </a:r>
          </a:p>
          <a:p>
            <a:pPr algn="ctr"/>
            <a:r>
              <a:rPr lang="ru-RU" sz="5400" b="1" dirty="0" smtClean="0">
                <a:latin typeface="Monotype Corsiva" pitchFamily="66" charset="0"/>
                <a:cs typeface="Mongolian Baiti" pitchFamily="66" charset="0"/>
              </a:rPr>
              <a:t>азбуки  </a:t>
            </a:r>
          </a:p>
          <a:p>
            <a:pPr algn="ctr"/>
            <a:r>
              <a:rPr lang="ru-RU" sz="5400" b="1" dirty="0" smtClean="0">
                <a:latin typeface="Monotype Corsiva" pitchFamily="66" charset="0"/>
                <a:cs typeface="Mongolian Baiti" pitchFamily="66" charset="0"/>
              </a:rPr>
              <a:t>Кириллу и </a:t>
            </a:r>
          </a:p>
          <a:p>
            <a:pPr algn="ctr"/>
            <a:r>
              <a:rPr lang="ru-RU" sz="5400" b="1" dirty="0" err="1" smtClean="0">
                <a:latin typeface="Monotype Corsiva" pitchFamily="66" charset="0"/>
                <a:cs typeface="Mongolian Baiti" pitchFamily="66" charset="0"/>
              </a:rPr>
              <a:t>Мефодию</a:t>
            </a:r>
            <a:endParaRPr lang="ru-RU" sz="5400" b="1" dirty="0">
              <a:latin typeface="Monotype Corsiva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932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233766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9624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1116033"/>
            <a:ext cx="27446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Monotype Corsiva" pitchFamily="66" charset="0"/>
                <a:cs typeface="Mongolian Baiti" pitchFamily="66" charset="0"/>
              </a:rPr>
              <a:t>ГЛАГОЛИЦА</a:t>
            </a:r>
            <a:endParaRPr lang="ru-RU" sz="3600" b="1" dirty="0">
              <a:latin typeface="Monotype Corsiva" pitchFamily="66" charset="0"/>
              <a:cs typeface="Mongolian Baiti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36095" y="5036840"/>
            <a:ext cx="31550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  <a:cs typeface="Mongolian Baiti" pitchFamily="66" charset="0"/>
              </a:rPr>
              <a:t>КИРИЛЛИЦА</a:t>
            </a:r>
            <a:endParaRPr lang="ru-RU" sz="4000" b="1" dirty="0">
              <a:latin typeface="Monotype Corsiva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634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517232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Древняя </a:t>
            </a:r>
            <a:r>
              <a:rPr lang="ru-RU" dirty="0">
                <a:effectLst/>
              </a:rPr>
              <a:t>рукописная </a:t>
            </a:r>
            <a:r>
              <a:rPr lang="ru-RU" dirty="0" smtClean="0">
                <a:effectLst/>
              </a:rPr>
              <a:t>книга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1027" name="Picture 3" descr="C:\Users\Дмитрий\Desktop\СЪЁМКА КНИГ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5060"/>
            <a:ext cx="8208912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7" y="6042609"/>
            <a:ext cx="5363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Monotype Corsiva" pitchFamily="66" charset="0"/>
                <a:cs typeface="Mongolian Baiti" pitchFamily="66" charset="0"/>
              </a:rPr>
              <a:t>Древняя рукописная книга</a:t>
            </a:r>
            <a:endParaRPr lang="ru-RU" sz="4000" b="1" dirty="0">
              <a:latin typeface="Monotype Corsiva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956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050" name="Picture 2" descr="C:\Users\Дмитрий\Desktop\СЪЁМКА КНИГ\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67" y="5847"/>
            <a:ext cx="8748464" cy="647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93" y="5517232"/>
            <a:ext cx="8748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effectLst/>
                <a:latin typeface="Monotype Corsiva" pitchFamily="66" charset="0"/>
                <a:ea typeface="Calibri"/>
                <a:cs typeface="Mongolian Baiti" pitchFamily="66" charset="0"/>
              </a:rPr>
              <a:t>Фронтиспис  – рисунок или портрет, помещаемые перед титульным листом книги или на её первой странице</a:t>
            </a:r>
            <a:endParaRPr lang="ru-RU" sz="2000" b="1" dirty="0">
              <a:effectLst/>
              <a:latin typeface="Monotype Corsiva" pitchFamily="66" charset="0"/>
              <a:ea typeface="Calibri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6944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митрий\Desktop\СЪЁМКА КНИГ\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994" y="365154"/>
            <a:ext cx="8802333" cy="637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6141316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</a:t>
            </a:r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Древняя  рукописная  книга</a:t>
            </a:r>
            <a:endParaRPr lang="ru-RU" sz="3600" b="1" dirty="0">
              <a:solidFill>
                <a:srgbClr val="FF0000"/>
              </a:solidFill>
              <a:latin typeface="Monotype Corsiva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7053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митрий\Desktop\СЪЁМКА КНИГ\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3308"/>
            <a:ext cx="8712968" cy="640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6090135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Monotype Corsiva" pitchFamily="66" charset="0"/>
                <a:cs typeface="Mongolian Baiti" pitchFamily="66" charset="0"/>
              </a:rPr>
              <a:t>Древняя  рукописная  книга</a:t>
            </a:r>
            <a:endParaRPr lang="ru-RU" b="1" i="1" dirty="0"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013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митрий\Desktop\СЪЁМКА КНИГ\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8348"/>
            <a:ext cx="8748464" cy="668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97595" y="6318864"/>
            <a:ext cx="51122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>
                <a:latin typeface="Monotype Corsiva" pitchFamily="66" charset="0"/>
                <a:cs typeface="Mongolian Baiti" pitchFamily="66" charset="0"/>
              </a:rPr>
              <a:t>Древняя  рукописная  книга</a:t>
            </a:r>
            <a:endParaRPr lang="ru-RU" sz="2800" dirty="0"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88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1484784"/>
            <a:ext cx="8229600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митрий\Desktop\СЪЁМКА КНИГ\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8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6211669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cs typeface="Mongolian Baiti" pitchFamily="66" charset="0"/>
              </a:rPr>
              <a:t> </a:t>
            </a:r>
            <a:r>
              <a:rPr lang="ru-RU" sz="3600" b="1" dirty="0">
                <a:latin typeface="Monotype Corsiva" pitchFamily="66" charset="0"/>
                <a:cs typeface="Mongolian Baiti" pitchFamily="66" charset="0"/>
              </a:rPr>
              <a:t>Древняя  рукописная  книга</a:t>
            </a:r>
            <a:endParaRPr lang="ru-RU" sz="2400" dirty="0"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123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186766" cy="12144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Первые книги совсем не были похожи на те, которые вы читаете сегодня.</a:t>
            </a:r>
            <a:endParaRPr lang="ru-RU" b="1" dirty="0"/>
          </a:p>
        </p:txBody>
      </p:sp>
      <p:pic>
        <p:nvPicPr>
          <p:cNvPr id="17410" name="Picture 2" descr="https://ru1.anyfad.com/items/t1@010b496f-7771-487d-8a47-c6c26524458c/Pervaya-kniga-Moskovskogo-pechatnogo-dvora--Apostol-156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85860"/>
            <a:ext cx="4726491" cy="2428892"/>
          </a:xfrm>
          <a:prstGeom prst="rect">
            <a:avLst/>
          </a:prstGeom>
          <a:noFill/>
        </p:spPr>
      </p:pic>
      <p:pic>
        <p:nvPicPr>
          <p:cNvPr id="17414" name="Picture 6" descr="http://trezvenie.org/bible_study/%D1%81%D0%BB%D0%B0%D0%B9%D0%B4%D1%8B/3%20%D0%BA%D0%BD%D0%B8%D0%B3%D0%B8%20%D1%80%D1%83%D0%BA%D0%BE%D0%BF%D0%B8%D1%81%D0%B8/%D0%9F%D0%B5%D1%80%D0%B5%D0%BF%D0%BB%D0%B5%D1%82%20XIV%20%D0%B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7158" y="4000504"/>
            <a:ext cx="3679053" cy="2381264"/>
          </a:xfrm>
          <a:prstGeom prst="rect">
            <a:avLst/>
          </a:prstGeom>
          <a:noFill/>
        </p:spPr>
      </p:pic>
      <p:pic>
        <p:nvPicPr>
          <p:cNvPr id="17416" name="Picture 8" descr="http://choir-club.narod.ru/likbez/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43438" y="1142984"/>
            <a:ext cx="3895659" cy="3357585"/>
          </a:xfrm>
          <a:prstGeom prst="rect">
            <a:avLst/>
          </a:prstGeom>
          <a:noFill/>
        </p:spPr>
      </p:pic>
      <p:sp>
        <p:nvSpPr>
          <p:cNvPr id="17418" name="AutoShape 10" descr="https://www.miasskiy.ru/wp-content/uploads/2016/07/31_ef127fdf0bc704836c879c5763204b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0" name="AutoShape 12" descr="https://www.miasskiy.ru/wp-content/uploads/2016/07/31_ef127fdf0bc704836c879c5763204b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22" name="AutoShape 14" descr="https://www.miasskiy.ru/wp-content/uploads/2016/07/31_ef127fdf0bc704836c879c5763204b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24" name="Picture 16" descr="http://mtdata.ru/u5/photoDD09/20654701500-0/original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286248" y="4500570"/>
            <a:ext cx="4410558" cy="18573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5"/>
            <a:ext cx="4320480" cy="630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0032" y="1052735"/>
            <a:ext cx="423333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u="sng" dirty="0"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ru-RU" sz="4000" b="1" u="sng" dirty="0" smtClean="0">
                <a:latin typeface="Times New Roman" pitchFamily="18" charset="0"/>
                <a:cs typeface="Times New Roman" pitchFamily="18" charset="0"/>
              </a:rPr>
              <a:t>Федоров,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основатель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книгопечатания в России и на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Украине,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 его помощник Пётр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Мстиславец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94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митрий\Desktop\СЪЁМКА КНИГ\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642"/>
            <a:ext cx="8104865" cy="670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5805264"/>
            <a:ext cx="3912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Печатная </a:t>
            </a:r>
            <a:r>
              <a:rPr 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книга</a:t>
            </a:r>
          </a:p>
        </p:txBody>
      </p:sp>
    </p:spTree>
    <p:extLst>
      <p:ext uri="{BB962C8B-B14F-4D97-AF65-F5344CB8AC3E}">
        <p14:creationId xmlns:p14="http://schemas.microsoft.com/office/powerpoint/2010/main" xmlns="" val="118304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396681" cy="674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826386"/>
            <a:ext cx="82339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Первая печатная книга «Апостол»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483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59" y="404664"/>
            <a:ext cx="4900475" cy="60840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765320"/>
            <a:ext cx="315939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Иван </a:t>
            </a:r>
          </a:p>
          <a:p>
            <a:pPr algn="ctr"/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Федоров</a:t>
            </a:r>
            <a:endParaRPr lang="ru-RU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384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Рисунок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3"/>
            <a:ext cx="4536504" cy="591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548680"/>
            <a:ext cx="40324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Памятник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Ивану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Федорову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был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открыт в 1909 г.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инициативе Московского археологического общества на средства, собранные по подписке в течение 39 лет.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Авторы — скульптор С.М.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Волнухин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и архитектор И. Машков.</a:t>
            </a:r>
          </a:p>
        </p:txBody>
      </p:sp>
    </p:spTree>
    <p:extLst>
      <p:ext uri="{BB962C8B-B14F-4D97-AF65-F5344CB8AC3E}">
        <p14:creationId xmlns:p14="http://schemas.microsoft.com/office/powerpoint/2010/main" xmlns="" val="63818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Дмитрий\Desktop\СЪЁМКА КНИГ\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877" y="0"/>
            <a:ext cx="8320893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9752" y="5982184"/>
            <a:ext cx="39128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Печатная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книга</a:t>
            </a:r>
          </a:p>
        </p:txBody>
      </p:sp>
    </p:spTree>
    <p:extLst>
      <p:ext uri="{BB962C8B-B14F-4D97-AF65-F5344CB8AC3E}">
        <p14:creationId xmlns:p14="http://schemas.microsoft.com/office/powerpoint/2010/main" xmlns="" val="5694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4550"/>
            <a:ext cx="4968552" cy="648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89544" y="1466445"/>
            <a:ext cx="47450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Издательский знак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Ивана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Федорова</a:t>
            </a:r>
          </a:p>
        </p:txBody>
      </p:sp>
    </p:spTree>
    <p:extLst>
      <p:ext uri="{BB962C8B-B14F-4D97-AF65-F5344CB8AC3E}">
        <p14:creationId xmlns:p14="http://schemas.microsoft.com/office/powerpoint/2010/main" xmlns="" val="80883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578477" cy="5154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5979" y="5528506"/>
            <a:ext cx="5951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Москва. Печатный двор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008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4536504" cy="417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064744" cy="452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472514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Москва. Печатный двор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3536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5184576" cy="7010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05982" y="1556792"/>
            <a:ext cx="292823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Первый </a:t>
            </a:r>
            <a:endParaRPr lang="ru-RU" sz="4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ечатный</a:t>
            </a:r>
          </a:p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станок</a:t>
            </a:r>
          </a:p>
        </p:txBody>
      </p:sp>
    </p:spTree>
    <p:extLst>
      <p:ext uri="{BB962C8B-B14F-4D97-AF65-F5344CB8AC3E}">
        <p14:creationId xmlns:p14="http://schemas.microsoft.com/office/powerpoint/2010/main" xmlns="" val="2502288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186766" cy="15716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Важные мысли люди записывали на глиняных табличках, бересте, дощечках.</a:t>
            </a:r>
            <a:endParaRPr lang="ru-RU" b="1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1472" y="1785926"/>
            <a:ext cx="3059895" cy="396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00496" y="1785926"/>
            <a:ext cx="45720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14810" y="3929066"/>
            <a:ext cx="414242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209463"/>
            <a:ext cx="3672408" cy="2382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580" y="2289280"/>
            <a:ext cx="3096344" cy="42797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30490" y="2289280"/>
            <a:ext cx="3163340" cy="416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6794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16632"/>
            <a:ext cx="5166622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3544" y="2924944"/>
            <a:ext cx="4824536" cy="3612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3501008"/>
            <a:ext cx="3213663" cy="3292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363706" y="1052736"/>
            <a:ext cx="36242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Старинная </a:t>
            </a:r>
          </a:p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русская школа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69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http://valday.com/forum/img/39211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14348" y="4143380"/>
            <a:ext cx="3357586" cy="2519765"/>
          </a:xfrm>
          <a:prstGeom prst="rect">
            <a:avLst/>
          </a:prstGeom>
          <a:noFill/>
        </p:spPr>
      </p:pic>
      <p:pic>
        <p:nvPicPr>
          <p:cNvPr id="25604" name="Picture 4" descr="http://mun-culture.novo-sibirsk.ru/lib_centre/cbs_makarenko/DocLib1/mnogo-detskih-krasochnyh-knig_0_1395478293-phot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720" y="1142984"/>
            <a:ext cx="4643470" cy="309443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Современные книги</a:t>
            </a:r>
            <a:endParaRPr lang="ru-RU" b="1" dirty="0"/>
          </a:p>
        </p:txBody>
      </p:sp>
      <p:sp>
        <p:nvSpPr>
          <p:cNvPr id="25602" name="AutoShape 2" descr="http://image.tsn.ua/media/images2/original/Aug2007/114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6" name="Picture 6" descr="http://hovrashok.com.ua/images/Dec/01/a72222716fdd13efec2bb3f030233ea3/mini_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43372" y="3429000"/>
            <a:ext cx="4218602" cy="3143272"/>
          </a:xfrm>
          <a:prstGeom prst="rect">
            <a:avLst/>
          </a:prstGeom>
          <a:noFill/>
        </p:spPr>
      </p:pic>
      <p:pic>
        <p:nvPicPr>
          <p:cNvPr id="25610" name="Picture 10" descr="http://xn--c1abcbaodbbpce8a3col2es.xn--p1ai/wp-content/uploads/2017/07/scrn_big_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72066" y="1071545"/>
            <a:ext cx="3357586" cy="23982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7129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«Дом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, в котором нет книги, подобен телу, лишенному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души</a:t>
            </a:r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749" y="1923222"/>
            <a:ext cx="4488042" cy="35940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3356992"/>
            <a:ext cx="476420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3885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 smtClean="0"/>
              <a:t>Рефлексия </a:t>
            </a:r>
            <a:endParaRPr lang="ru-RU" sz="6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785926"/>
            <a:ext cx="7467600" cy="4688026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Я узнал, что…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Было интересно узнать о …</a:t>
            </a:r>
          </a:p>
          <a:p>
            <a:endParaRPr lang="ru-RU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Теперь я смогу …</a:t>
            </a:r>
            <a:endParaRPr lang="ru-RU" sz="4000" dirty="0" smtClean="0"/>
          </a:p>
          <a:p>
            <a:endParaRPr lang="ru-RU" sz="4000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578647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Береста – верхний слой </a:t>
            </a:r>
            <a:br>
              <a:rPr lang="ru-RU" b="1" dirty="0" smtClean="0"/>
            </a:br>
            <a:r>
              <a:rPr lang="ru-RU" b="1" dirty="0" smtClean="0"/>
              <a:t>коры, снятый с березы.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6248" y="1500174"/>
            <a:ext cx="4471990" cy="164307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200" dirty="0" smtClean="0"/>
              <a:t>Берестяные грамоты – древнерусские письма на бересте.</a:t>
            </a:r>
          </a:p>
          <a:p>
            <a:endParaRPr lang="ru-RU" dirty="0"/>
          </a:p>
        </p:txBody>
      </p:sp>
      <p:pic>
        <p:nvPicPr>
          <p:cNvPr id="13314" name="Picture 2" descr="http://www.stihi.ru/pics/2010/09/16/726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57158" y="1214422"/>
            <a:ext cx="3799560" cy="2857520"/>
          </a:xfrm>
          <a:prstGeom prst="rect">
            <a:avLst/>
          </a:prstGeom>
          <a:noFill/>
        </p:spPr>
      </p:pic>
      <p:pic>
        <p:nvPicPr>
          <p:cNvPr id="13316" name="Picture 4" descr="http://mtdata.ru/u5/photoDBA4/20183353335-0/original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143240" y="3429000"/>
            <a:ext cx="5715000" cy="3124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7988"/>
            <a:ext cx="6559158" cy="521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473005"/>
            <a:ext cx="84969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  <a:cs typeface="Mongolian Baiti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Кору вымачивали, обрезали и процарапывали буквы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острой палочкой.  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  <a:cs typeface="Mongolian Baiti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6383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563" y="260648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59280"/>
            <a:ext cx="4506481" cy="338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5643" y="147472"/>
            <a:ext cx="441499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 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Пергамент делали 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  <a:cs typeface="Mongolian Baiti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из 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кожи 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коз, телят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, овец. 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  <a:cs typeface="Mongolian Baiti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Кожу 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тщательно чистили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,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скоблили, шлифовали, </a:t>
            </a:r>
            <a:endParaRPr lang="ru-RU" sz="3200" b="1" dirty="0" smtClean="0">
              <a:solidFill>
                <a:schemeClr val="bg1"/>
              </a:solidFill>
              <a:latin typeface="Monotype Corsiva" pitchFamily="66" charset="0"/>
              <a:cs typeface="Mongolian Baiti" pitchFamily="66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пока 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она не 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становилась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 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cs typeface="Mongolian Baiti" pitchFamily="66" charset="0"/>
              </a:rPr>
              <a:t>желтой или белой.</a:t>
            </a:r>
          </a:p>
        </p:txBody>
      </p:sp>
    </p:spTree>
    <p:extLst>
      <p:ext uri="{BB962C8B-B14F-4D97-AF65-F5344CB8AC3E}">
        <p14:creationId xmlns:p14="http://schemas.microsoft.com/office/powerpoint/2010/main" xmlns="" val="2660763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4357718" cy="6154758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Пергамент был очень дорогой. Для экономии места буквы писали тесно, промежутки между словами не делали. Многие слова сокращали: люди – </a:t>
            </a:r>
            <a:r>
              <a:rPr lang="ru-RU" sz="3600" b="1" dirty="0" err="1" smtClean="0"/>
              <a:t>лю</a:t>
            </a:r>
            <a:r>
              <a:rPr lang="ru-RU" sz="3600" b="1" dirty="0" smtClean="0"/>
              <a:t>, человек – </a:t>
            </a:r>
            <a:r>
              <a:rPr lang="ru-RU" sz="3600" b="1" dirty="0" err="1" smtClean="0"/>
              <a:t>чк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sp>
        <p:nvSpPr>
          <p:cNvPr id="22530" name="AutoShape 2" descr="https://peterburg2.ru/uploads/16/05/11/ga2_04_nachalnaya_polosa_2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2" name="AutoShape 4" descr="https://peterburg2.ru/uploads/16/05/11/ga2_04_nachalnaya_polosa_2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534" name="AutoShape 6" descr="https://peterburg2.ru/uploads/16/05/11/ga2_04_nachalnaya_polosa_2_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://www.sinykova.ru/wp-content/gallery/library/rukopis_0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0" y="357166"/>
            <a:ext cx="4143404" cy="609324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Bookman Old Style" panose="02050604050505020204" pitchFamily="18" charset="0"/>
              </a:rPr>
              <a:t>Папирус</a:t>
            </a:r>
            <a:endParaRPr lang="ru-RU" sz="54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Bookman Old Style" panose="02050604050505020204" pitchFamily="18" charset="0"/>
              </a:rPr>
              <a:t>  - писчий материал, в древности распространённый в Египте</a:t>
            </a:r>
            <a:endParaRPr lang="ru-RU" sz="3600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2564904"/>
            <a:ext cx="4512501" cy="33843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3789040"/>
            <a:ext cx="5065757" cy="284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44946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 smtClean="0">
                <a:latin typeface="Bookman Old Style" panose="02050604050505020204" pitchFamily="18" charset="0"/>
              </a:rPr>
              <a:t>Глиняная</a:t>
            </a:r>
            <a:r>
              <a:rPr lang="ru-RU" sz="4800" dirty="0" smtClean="0">
                <a:latin typeface="Bookman Old Style" panose="02050604050505020204" pitchFamily="18" charset="0"/>
              </a:rPr>
              <a:t> </a:t>
            </a:r>
            <a:r>
              <a:rPr lang="ru-RU" sz="5400" dirty="0" smtClean="0">
                <a:latin typeface="Bookman Old Style" panose="02050604050505020204" pitchFamily="18" charset="0"/>
              </a:rPr>
              <a:t>табличка</a:t>
            </a:r>
            <a:endParaRPr lang="ru-RU" sz="5400" dirty="0">
              <a:latin typeface="Bookman Old Style" panose="0205060405050502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 smtClean="0">
                <a:latin typeface="Bookman Old Style" panose="02050604050505020204" pitchFamily="18" charset="0"/>
              </a:rPr>
              <a:t>- это одна из первых материальных основ для книги, появившаяся около 3500 лет до нашей эры. 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39550" y="2924944"/>
            <a:ext cx="47434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0434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371</TotalTime>
  <Words>312</Words>
  <Application>Microsoft Office PowerPoint</Application>
  <PresentationFormat>Экран (4:3)</PresentationFormat>
  <Paragraphs>65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Бумажная</vt:lpstr>
      <vt:lpstr>Слайд 1</vt:lpstr>
      <vt:lpstr>Первые книги совсем не были похожи на те, которые вы читаете сегодня.</vt:lpstr>
      <vt:lpstr>Важные мысли люди записывали на глиняных табличках, бересте, дощечках.</vt:lpstr>
      <vt:lpstr>Береста – верхний слой  коры, снятый с березы.</vt:lpstr>
      <vt:lpstr>Слайд 5</vt:lpstr>
      <vt:lpstr>Слайд 6</vt:lpstr>
      <vt:lpstr>Пергамент был очень дорогой. Для экономии места буквы писали тесно, промежутки между словами не делали. Многие слова сокращали: люди – лю, человек – чк.</vt:lpstr>
      <vt:lpstr>Папирус</vt:lpstr>
      <vt:lpstr>Глиняная табличка</vt:lpstr>
      <vt:lpstr>Книги из деревянных дощечек</vt:lpstr>
      <vt:lpstr>Слайд 11</vt:lpstr>
      <vt:lpstr>Слайд 12</vt:lpstr>
      <vt:lpstr>Слайд 13</vt:lpstr>
      <vt:lpstr>                  Древняя рукописная книга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Современные книги</vt:lpstr>
      <vt:lpstr>Слайд 33</vt:lpstr>
      <vt:lpstr>Рефлексия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 православной книги  в школе  (наглядный материал)</dc:title>
  <dc:creator>Дмитрий</dc:creator>
  <cp:lastModifiedBy>Александр</cp:lastModifiedBy>
  <cp:revision>53</cp:revision>
  <dcterms:created xsi:type="dcterms:W3CDTF">2012-04-05T16:08:33Z</dcterms:created>
  <dcterms:modified xsi:type="dcterms:W3CDTF">2020-09-13T14:01:56Z</dcterms:modified>
</cp:coreProperties>
</file>