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92" r:id="rId2"/>
  </p:sldMasterIdLst>
  <p:notesMasterIdLst>
    <p:notesMasterId r:id="rId13"/>
  </p:notesMasterIdLst>
  <p:sldIdLst>
    <p:sldId id="272" r:id="rId3"/>
    <p:sldId id="270" r:id="rId4"/>
    <p:sldId id="277" r:id="rId5"/>
    <p:sldId id="278" r:id="rId6"/>
    <p:sldId id="279" r:id="rId7"/>
    <p:sldId id="269" r:id="rId8"/>
    <p:sldId id="280" r:id="rId9"/>
    <p:sldId id="283" r:id="rId10"/>
    <p:sldId id="281" r:id="rId11"/>
    <p:sldId id="282" r:id="rId12"/>
  </p:sldIdLst>
  <p:sldSz cx="9144000" cy="6858000" type="screen4x3"/>
  <p:notesSz cx="6858000" cy="9144000"/>
  <p:custDataLst>
    <p:tags r:id="rId14"/>
  </p:custDataLst>
  <p:defaultTextStyle>
    <a:defPPr algn="l" rtl="0" eaLnBrk="0" hangingPunct="0">
      <a:defRPr kumimoji="0" lang="en-US" alt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 pitchFamily="34" charset="0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ru-RU" altLang="en-US" sz="1200"/>
          </a:p>
        </p:txBody>
      </p:sp>
      <p:sp>
        <p:nvSpPr>
          <p:cNvPr id="3075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rtlCol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6733FA9C-D768-4ED2-A5CD-692D9B3FBF01}" type="datetime1">
              <a:rPr lang="ru-RU" altLang="en-US" sz="1200"/>
              <a:t>20.08.2021</a:t>
            </a:fld>
            <a:endParaRPr lang="ru-RU" altLang="en-US" sz="1200"/>
          </a:p>
        </p:txBody>
      </p:sp>
      <p:sp>
        <p:nvSpPr>
          <p:cNvPr id="3076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077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078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ru-RU" altLang="en-US" sz="1200"/>
          </a:p>
        </p:txBody>
      </p:sp>
      <p:sp>
        <p:nvSpPr>
          <p:cNvPr id="3079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2BA4A6B8-3E0A-41AA-994E-052F09E3779A}" type="slidenum">
              <a:rPr lang="ru-RU" altLang="ru-RU" sz="1200"/>
              <a:t>‹#›</a:t>
            </a:fld>
            <a:endParaRPr lang="ru-RU" altLang="ru-RU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eaLnBrk="1" hangingPunct="1"/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A943AB82-6153-4AA1-AC6A-3C48B625C7CE}" type="slidenum">
              <a:rPr lang="ru-RU" altLang="ru-RU">
                <a:latin typeface="Arial" pitchFamily="34" charset="0"/>
              </a:rPr>
              <a:t>2</a:t>
            </a:fld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1C2DFD26-1DAF-4270-B322-EF6A2B08BAA3}" type="slidenum">
              <a:rPr lang="ru-RU" altLang="ru-RU">
                <a:latin typeface="Arial" pitchFamily="34" charset="0"/>
              </a:rPr>
              <a:t>6</a:t>
            </a:fld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B8294500-7B4E-4C7F-BAAC-8A529F724B50}" type="slidenum">
              <a:rPr lang="ru-RU" altLang="ru-RU">
                <a:latin typeface="Arial" pitchFamily="34" charset="0"/>
              </a:rPr>
              <a:t>7</a:t>
            </a:fld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925D564D-48DF-42A0-9719-27EE812A7499}" type="slidenum">
              <a:rPr lang="ru-RU" altLang="ru-RU">
                <a:latin typeface="Arial" pitchFamily="34" charset="0"/>
              </a:rPr>
              <a:t>8</a:t>
            </a:fld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D7C48209-33F0-435C-848A-43230BC097E9}" type="slidenum">
              <a:rPr lang="ru-RU" altLang="ru-RU">
                <a:latin typeface="Arial" pitchFamily="34" charset="0"/>
              </a:rPr>
              <a:t>9</a:t>
            </a:fld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4B0F75BB-9569-45C7-AF7D-1D270F297B67}" type="slidenum">
              <a:rPr lang="ru-RU" altLang="ru-RU">
                <a:latin typeface="Arial" pitchFamily="34" charset="0"/>
              </a:rPr>
              <a:t>10</a:t>
            </a:fld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0"/>
            <a:ext cx="8001000" cy="4525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D7832450-D3F7-407D-9F39-949680679612}" type="datetime1">
              <a:rPr lang="ru-RU" sz="1200">
                <a:solidFill>
                  <a:srgbClr val="898989"/>
                </a:solidFill>
                <a:latin typeface="Calibri" pitchFamily="34" charset="0"/>
              </a:rPr>
              <a:t>20.08.2021</a:t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00E22CE3-D144-460C-8CED-E4300B2F4FC0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t>‹#›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kern="1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3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0"/>
            <a:ext cx="8001000" cy="4525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BD78B087-6035-44C2-A11D-B4F3472D79B1}" type="datetime1">
              <a:rPr lang="ru-RU" sz="1200">
                <a:solidFill>
                  <a:srgbClr val="898989"/>
                </a:solidFill>
                <a:latin typeface="Calibri" pitchFamily="34" charset="0"/>
              </a:rPr>
              <a:t>20.08.2021</a:t>
            </a:fld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/>
            <a:endParaRPr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fld id="{9D217292-889D-4A50-B323-B9ABC1FCBD6A}" type="slidenum">
              <a:rPr lang="en-US" altLang="ru-RU" sz="1200">
                <a:solidFill>
                  <a:srgbClr val="898989"/>
                </a:solidFill>
                <a:latin typeface="Calibri" pitchFamily="34" charset="0"/>
              </a:rPr>
              <a:t>‹#›</a:t>
            </a:fld>
            <a:endParaRPr lang="en-US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kern="1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3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24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20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5"/>
          <p:cNvSpPr/>
          <p:nvPr/>
        </p:nvSpPr>
        <p:spPr>
          <a:xfrm>
            <a:off x="1331640" y="404664"/>
            <a:ext cx="6726136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Первое собрание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 родителями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будущих первоклассников</a:t>
            </a:r>
          </a:p>
        </p:txBody>
      </p:sp>
      <p:pic>
        <p:nvPicPr>
          <p:cNvPr id="4099" name="Picture 7" descr="D:\My Documents\рисунки и фотграфии\1254648205_shutterstock_5033053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987550" y="2651125"/>
            <a:ext cx="1919288" cy="5969000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4100" name="Rectangle 7"/>
          <p:cNvSpPr/>
          <p:nvPr/>
        </p:nvSpPr>
        <p:spPr>
          <a:xfrm>
            <a:off x="3635375" y="2205038"/>
            <a:ext cx="4968875" cy="2305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FontTx/>
              <a:buNone/>
            </a:pPr>
            <a:endParaRPr lang="ru-RU" altLang="ru-RU" sz="4000" b="1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4101" name="TextBox 6"/>
          <p:cNvSpPr/>
          <p:nvPr/>
        </p:nvSpPr>
        <p:spPr>
          <a:xfrm>
            <a:off x="3659188" y="3248025"/>
            <a:ext cx="4572000" cy="12017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5pPr>
          </a:lstStyle>
          <a:p>
            <a:pPr marL="0" lvl="0" indent="0" algn="ctr"/>
            <a:r>
              <a:rPr lang="ru-RU" altLang="ru-RU" sz="3600" b="1">
                <a:solidFill>
                  <a:srgbClr val="006600"/>
                </a:solidFill>
              </a:rPr>
              <a:t>Воспитаем </a:t>
            </a:r>
          </a:p>
          <a:p>
            <a:pPr marL="0" lvl="0" indent="0" algn="ctr"/>
            <a:r>
              <a:rPr lang="ru-RU" altLang="ru-RU" sz="3600" b="1">
                <a:solidFill>
                  <a:srgbClr val="006600"/>
                </a:solidFill>
              </a:rPr>
              <a:t>вместе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/>
          <p:nvPr/>
        </p:nvSpPr>
        <p:spPr>
          <a:xfrm>
            <a:off x="571472" y="500042"/>
            <a:ext cx="7929618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5400" b="1" i="0" u="none" strike="noStrike" kern="1200" cap="none" spc="0" normalizeH="0" baseline="0" noProof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5" name="TextBox 4"/>
          <p:cNvSpPr/>
          <p:nvPr/>
        </p:nvSpPr>
        <p:spPr>
          <a:xfrm>
            <a:off x="827088" y="692150"/>
            <a:ext cx="7416800" cy="4770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5pPr>
          </a:lstStyle>
          <a:p>
            <a:pPr marL="0" lvl="0" indent="0"/>
            <a:r>
              <a:rPr lang="ru-RU" altLang="en-US" sz="2800">
                <a:solidFill>
                  <a:srgbClr val="C00000"/>
                </a:solidFill>
              </a:rPr>
              <a:t>Список рабочих тетрадей для 1 класса по программе «Школа России»</a:t>
            </a:r>
          </a:p>
          <a:p>
            <a:pPr marL="0" lvl="0" indent="0"/>
            <a:endParaRPr lang="ru-RU" altLang="en-US" sz="2800">
              <a:solidFill>
                <a:srgbClr val="C00000"/>
              </a:solidFill>
            </a:endParaRPr>
          </a:p>
          <a:p>
            <a:pPr marL="0" lvl="0" indent="0"/>
            <a:r>
              <a:rPr lang="ru-RU" altLang="en-US"/>
              <a:t>- </a:t>
            </a:r>
            <a:r>
              <a:rPr lang="ru-RU" altLang="en-US" sz="2000"/>
              <a:t>Прописи. 1 класс. В 4-х частях. Горецкий В.Г., Федосова Н.А. Комплект из 4-х прописей, предназначенных для работы с учебником "Русская азбука" В.Г. Горецкого.</a:t>
            </a:r>
          </a:p>
          <a:p>
            <a:pPr marL="0" lvl="0" indent="0"/>
            <a:r>
              <a:rPr lang="ru-RU" altLang="en-US" sz="2000"/>
              <a:t>- Математика. 1 класс. Рабочая тетрадь. К учебнику Моро М.И., Волковой С.И., Степановой С.В. "Математика. 1 класс" Часть 1 и часть 2. Линия УМК «(1 класс) (Школа России)»</a:t>
            </a:r>
          </a:p>
          <a:p>
            <a:pPr marL="0" lvl="0" indent="0"/>
            <a:r>
              <a:rPr lang="ru-RU" altLang="en-US" sz="2000"/>
              <a:t>- Русский язык. Рабочая тетрадь. 1 класс. Канакина В.П. Линия УМК «(1 класс) (Школа России)»</a:t>
            </a:r>
          </a:p>
          <a:p>
            <a:pPr marL="0" lvl="0" indent="0"/>
            <a:r>
              <a:rPr lang="ru-RU" altLang="en-US" sz="2000"/>
              <a:t>- Окружающий мир. Мир вокруг нас. 1 класс. Рабочая тетрадь в 2-х частях. Комплект Плешаков А.А. Линия УМК «(1 класс) (Школа России)»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2"/>
          <p:cNvSpPr/>
          <p:nvPr/>
        </p:nvSpPr>
        <p:spPr>
          <a:xfrm>
            <a:off x="642910" y="857232"/>
            <a:ext cx="7786742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«Быть готовым к школе – не значит уметь читать, писать и считать.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Быть готовым к школе – </a:t>
            </a: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значит быть готовым всему этому научиться.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err="1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Венгер</a:t>
            </a: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Л. А.</a:t>
            </a:r>
            <a:endParaRPr kumimoji="0" lang="ru-RU" sz="5400" b="1" i="0" u="none" strike="noStrike" kern="1200" cap="none" spc="0" normalizeH="0" baseline="0" noProof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7" descr="D:\My Documents\рисунки и фотграфии\school2180.pn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62" y="2928938"/>
            <a:ext cx="3071812" cy="2836862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531812" y="765175"/>
            <a:ext cx="80010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/>
            <a:r>
              <a:t>Правила адаптации детей к школе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571500" y="2060848"/>
            <a:ext cx="80010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90000"/>
              </a:lnSpc>
            </a:pPr>
            <a:r>
              <a:rPr lang="ru-RU" altLang="ru-RU">
                <a:solidFill>
                  <a:schemeClr val="hlink"/>
                </a:solidFill>
              </a:rPr>
              <a:t>Ежедневно говорите </a:t>
            </a:r>
          </a:p>
          <a:p>
            <a:pPr marL="0" marR="0" lvl="0" indent="0">
              <a:lnSpc>
                <a:spcPct val="90000"/>
              </a:lnSpc>
              <a:buNone/>
            </a:pPr>
            <a:r>
              <a:rPr lang="ru-RU" altLang="ru-RU">
                <a:solidFill>
                  <a:schemeClr val="hlink"/>
                </a:solidFill>
              </a:rPr>
              <a:t>с детьми о школе.</a:t>
            </a:r>
          </a:p>
          <a:p>
            <a:pPr marL="342900" marR="0" lvl="0" indent="-342900">
              <a:lnSpc>
                <a:spcPct val="90000"/>
              </a:lnSpc>
            </a:pPr>
            <a:r>
              <a:rPr lang="ru-RU" altLang="ru-RU">
                <a:solidFill>
                  <a:schemeClr val="hlink"/>
                </a:solidFill>
              </a:rPr>
              <a:t>Будьте терпеливы, ведь </a:t>
            </a:r>
          </a:p>
          <a:p>
            <a:pPr marL="0" marR="0" lvl="0" indent="0">
              <a:lnSpc>
                <a:spcPct val="90000"/>
              </a:lnSpc>
              <a:buNone/>
            </a:pPr>
            <a:r>
              <a:rPr lang="ru-RU" altLang="ru-RU">
                <a:solidFill>
                  <a:schemeClr val="hlink"/>
                </a:solidFill>
              </a:rPr>
              <a:t>Вам представилась </a:t>
            </a:r>
          </a:p>
          <a:p>
            <a:pPr marL="0" marR="0" lvl="0" indent="0">
              <a:lnSpc>
                <a:spcPct val="90000"/>
              </a:lnSpc>
              <a:buNone/>
            </a:pPr>
            <a:r>
              <a:rPr lang="ru-RU" altLang="ru-RU">
                <a:solidFill>
                  <a:schemeClr val="hlink"/>
                </a:solidFill>
              </a:rPr>
              <a:t>уникальная возможность </a:t>
            </a:r>
          </a:p>
          <a:p>
            <a:pPr marL="0" marR="0" lvl="0" indent="0">
              <a:lnSpc>
                <a:spcPct val="90000"/>
              </a:lnSpc>
              <a:buNone/>
            </a:pPr>
            <a:r>
              <a:rPr lang="ru-RU" altLang="ru-RU">
                <a:solidFill>
                  <a:schemeClr val="hlink"/>
                </a:solidFill>
              </a:rPr>
              <a:t>пережить всё то, что осталось далеко позади.</a:t>
            </a:r>
          </a:p>
          <a:p>
            <a:pPr marL="342900" marR="0" lvl="0" indent="-342900">
              <a:lnSpc>
                <a:spcPct val="90000"/>
              </a:lnSpc>
            </a:pPr>
            <a:endParaRPr lang="ru-RU" altLang="ru-RU">
              <a:solidFill>
                <a:schemeClr val="hlink"/>
              </a:solidFill>
            </a:endParaRPr>
          </a:p>
        </p:txBody>
      </p:sp>
      <p:pic>
        <p:nvPicPr>
          <p:cNvPr id="717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5219700" y="2133600"/>
            <a:ext cx="2868612" cy="27447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571500" y="765175"/>
            <a:ext cx="80010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/>
            <a:r>
              <a:t>Правила адаптации детей к школе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043608" y="1907704"/>
            <a:ext cx="6840760" cy="3537521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/>
            <a:r>
              <a:rPr lang="ru-RU" altLang="ru-RU" sz="2800">
                <a:solidFill>
                  <a:schemeClr val="hlink"/>
                </a:solidFill>
              </a:rPr>
              <a:t>Не скупитесь на похвалу, </a:t>
            </a:r>
          </a:p>
          <a:p>
            <a:pPr marL="342900" marR="0" lvl="0" indent="-342900" algn="r"/>
            <a:r>
              <a:rPr lang="ru-RU" altLang="ru-RU" sz="2800">
                <a:solidFill>
                  <a:schemeClr val="hlink"/>
                </a:solidFill>
              </a:rPr>
              <a:t>научитесь выделять </a:t>
            </a:r>
          </a:p>
          <a:p>
            <a:pPr marL="342900" marR="0" lvl="0" indent="-342900" algn="r"/>
            <a:r>
              <a:rPr lang="ru-RU" altLang="ru-RU" sz="2800">
                <a:solidFill>
                  <a:schemeClr val="hlink"/>
                </a:solidFill>
              </a:rPr>
              <a:t>в море ошибок </a:t>
            </a:r>
          </a:p>
          <a:p>
            <a:pPr marL="0" marR="0" lvl="0" indent="0" algn="r">
              <a:buNone/>
            </a:pPr>
            <a:r>
              <a:rPr lang="ru-RU" altLang="ru-RU" sz="2800">
                <a:solidFill>
                  <a:schemeClr val="hlink"/>
                </a:solidFill>
              </a:rPr>
              <a:t>островок успеха;</a:t>
            </a:r>
          </a:p>
          <a:p>
            <a:pPr marL="342900" marR="0" lvl="0" indent="-342900" algn="r"/>
            <a:r>
              <a:rPr lang="ru-RU" altLang="ru-RU" sz="2800">
                <a:solidFill>
                  <a:schemeClr val="hlink"/>
                </a:solidFill>
              </a:rPr>
              <a:t>научитесь хвалить</a:t>
            </a:r>
          </a:p>
          <a:p>
            <a:pPr marL="0" marR="0" lvl="0" indent="0" algn="r">
              <a:buNone/>
            </a:pPr>
            <a:r>
              <a:rPr lang="ru-RU" altLang="ru-RU" sz="2800">
                <a:solidFill>
                  <a:schemeClr val="hlink"/>
                </a:solidFill>
              </a:rPr>
              <a:t> – исполнителя,</a:t>
            </a:r>
          </a:p>
          <a:p>
            <a:pPr marL="342900" marR="0" lvl="0" indent="-342900" algn="r"/>
            <a:r>
              <a:rPr lang="ru-RU" altLang="ru-RU" sz="2800">
                <a:solidFill>
                  <a:schemeClr val="hlink"/>
                </a:solidFill>
              </a:rPr>
              <a:t> критиковать – только исполнение</a:t>
            </a:r>
          </a:p>
        </p:txBody>
      </p:sp>
      <p:pic>
        <p:nvPicPr>
          <p:cNvPr id="8196" name="Рисунок 1"/>
          <p:cNvPicPr/>
          <p:nvPr/>
        </p:nvPicPr>
        <p:blipFill>
          <a:blip r:embed="rId2"/>
          <a:srcRect l="98" t="40276" r="75988" b="627"/>
          <a:stretch>
            <a:fillRect/>
          </a:stretch>
        </p:blipFill>
        <p:spPr>
          <a:xfrm>
            <a:off x="1403350" y="2133600"/>
            <a:ext cx="2016125" cy="2808288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603250" y="692150"/>
            <a:ext cx="8001000" cy="11430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lvl="0"/>
            <a:r>
              <a:t>Правила адаптации детей к школе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2060575"/>
            <a:ext cx="8001000" cy="45259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altLang="ru-RU">
                <a:solidFill>
                  <a:schemeClr val="hlink"/>
                </a:solidFill>
              </a:rPr>
              <a:t>Принимайте ребёнка таким какой он есть.</a:t>
            </a:r>
          </a:p>
          <a:p>
            <a:pPr lvl="0"/>
            <a:r>
              <a:rPr lang="ru-RU" altLang="ru-RU">
                <a:solidFill>
                  <a:schemeClr val="hlink"/>
                </a:solidFill>
              </a:rPr>
              <a:t>Нельзя сравнивать своего ребёнка с другими детьми!</a:t>
            </a:r>
          </a:p>
          <a:p>
            <a:pPr lvl="0"/>
            <a:r>
              <a:rPr lang="ru-RU" altLang="ru-RU">
                <a:solidFill>
                  <a:schemeClr val="hlink"/>
                </a:solidFill>
              </a:rPr>
              <a:t>Развивайте самостоятельность. Но пусть ребёнок знает, что вы всегда готовы оказать ему посильную и разумную помощь.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/>
          <p:nvPr/>
        </p:nvSpPr>
        <p:spPr>
          <a:xfrm>
            <a:off x="571472" y="500042"/>
            <a:ext cx="7929618" cy="267765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Помните! </a:t>
            </a: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Ребенок – самая большая ценность в вашей жизни. Стремитесь понять и узнать его, относитесь к нему с уважением, придерживайтесь наиболее прогрессивных методов воспитания и постоянной линии поведения.</a:t>
            </a:r>
            <a:endParaRPr kumimoji="0" lang="ru-RU" sz="5400" b="1" i="0" u="none" strike="noStrike" kern="1200" cap="none" spc="0" normalizeH="0" baseline="0" noProof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3" name="Picture 7" descr="D:\My Documents\рисунки и фотграфии\school2180.pn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12" y="3143250"/>
            <a:ext cx="3071812" cy="2836862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2"/>
          <p:cNvSpPr/>
          <p:nvPr/>
        </p:nvSpPr>
        <p:spPr>
          <a:xfrm>
            <a:off x="571472" y="500042"/>
            <a:ext cx="792961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Правила адаптации детей к школе</a:t>
            </a:r>
            <a:endParaRPr kumimoji="0" lang="ru-RU" sz="4000" b="1" i="0" u="none" strike="noStrike" kern="1200" cap="none" spc="0" normalizeH="0" baseline="0" noProof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1" name="Рисунок 1"/>
          <p:cNvPicPr/>
          <p:nvPr/>
        </p:nvPicPr>
        <p:blipFill>
          <a:blip r:embed="rId3"/>
          <a:stretch>
            <a:fillRect/>
          </a:stretch>
        </p:blipFill>
        <p:spPr>
          <a:xfrm>
            <a:off x="2809875" y="1814512"/>
            <a:ext cx="3192462" cy="22606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2292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684212" y="4005262"/>
            <a:ext cx="7443788" cy="14382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/>
          <p:nvPr/>
        </p:nvSpPr>
        <p:spPr>
          <a:xfrm>
            <a:off x="571472" y="500042"/>
            <a:ext cx="792961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40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Правила адаптации детей к школе</a:t>
            </a:r>
            <a:endParaRPr kumimoji="0" lang="ru-RU" sz="4000" b="1" i="0" u="none" strike="noStrike" kern="1200" cap="none" spc="0" normalizeH="0" baseline="0" noProof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9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606425" y="4508500"/>
            <a:ext cx="7561262" cy="9017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4340" name="Рисунок 6"/>
          <p:cNvPicPr/>
          <p:nvPr/>
        </p:nvPicPr>
        <p:blipFill>
          <a:blip r:embed="rId4"/>
          <a:stretch>
            <a:fillRect/>
          </a:stretch>
        </p:blipFill>
        <p:spPr>
          <a:xfrm>
            <a:off x="2493962" y="1824038"/>
            <a:ext cx="3786188" cy="2530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/>
          <p:nvPr/>
        </p:nvSpPr>
        <p:spPr>
          <a:xfrm>
            <a:off x="571472" y="500042"/>
            <a:ext cx="7929618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5400" b="1" i="0" u="none" strike="noStrike" kern="1200" cap="none" spc="0" normalizeH="0" baseline="0" noProof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7" name="TextBox 4"/>
          <p:cNvSpPr/>
          <p:nvPr/>
        </p:nvSpPr>
        <p:spPr>
          <a:xfrm>
            <a:off x="827088" y="549275"/>
            <a:ext cx="7097712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5pPr>
          </a:lstStyle>
          <a:p>
            <a:pPr marL="0" lvl="0" indent="0" algn="ctr"/>
            <a:r>
              <a:rPr lang="ru-RU" altLang="en-US" sz="3600" b="1">
                <a:solidFill>
                  <a:srgbClr val="C00000"/>
                </a:solidFill>
              </a:rPr>
              <a:t>Правила адаптации детей к школе</a:t>
            </a:r>
          </a:p>
        </p:txBody>
      </p:sp>
      <p:pic>
        <p:nvPicPr>
          <p:cNvPr id="16388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2022475" y="2636838"/>
            <a:ext cx="4513262" cy="34258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6389" name="TextBox 7"/>
          <p:cNvSpPr/>
          <p:nvPr/>
        </p:nvSpPr>
        <p:spPr>
          <a:xfrm>
            <a:off x="1763712" y="1990725"/>
            <a:ext cx="5815012" cy="646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 pitchFamily="34" charset="0"/>
              </a:defRPr>
            </a:lvl5pPr>
          </a:lstStyle>
          <a:p>
            <a:pPr marL="0" lvl="0" indent="0"/>
            <a:r>
              <a:rPr lang="ru-RU" altLang="en-US" sz="3600"/>
              <a:t>Соблюдайте режим дня.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:p15="http://schemas.microsoft.com/office/powerpoint/2012/main" xmlns="">
      <p:transition spd="slow">
        <p:diamond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S1019087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1_TS1019087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TS101908704</Template>
  <TotalTime>780</TotalTime>
  <Words>358</Words>
  <Application>Microsoft Office PowerPoint</Application>
  <PresentationFormat>Экран (4:3)</PresentationFormat>
  <Paragraphs>46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TS101908704</vt:lpstr>
      <vt:lpstr>1_TS101908704</vt:lpstr>
      <vt:lpstr>Презентация PowerPoint</vt:lpstr>
      <vt:lpstr>Презентация PowerPoint</vt:lpstr>
      <vt:lpstr>Правила адаптации детей к школе</vt:lpstr>
      <vt:lpstr>Правила адаптации детей к школе</vt:lpstr>
      <vt:lpstr>Правила адаптации детей к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 Лобанев</cp:lastModifiedBy>
  <cp:revision>50</cp:revision>
  <dcterms:created xsi:type="dcterms:W3CDTF">2011-04-27T13:57:38Z</dcterms:created>
  <dcterms:modified xsi:type="dcterms:W3CDTF">2021-08-20T06:38:36Z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