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FD1"/>
    <a:srgbClr val="62A0D8"/>
    <a:srgbClr val="FED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98139" y="1104899"/>
            <a:ext cx="5208733" cy="211481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6686" y="3580327"/>
            <a:ext cx="5170851" cy="158539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2824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D114-E328-484D-9B96-E18A722B0303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E2F-636A-4138-91CA-8F1AE8D1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0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62000" y="520700"/>
            <a:ext cx="7620000" cy="92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2770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D114-E328-484D-9B96-E18A722B0303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6E2F-636A-4138-91CA-8F1AE8D1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8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https://www.fonts-online.ru/font/JazzBall-Bold" TargetMode="External" Type="http://schemas.openxmlformats.org/officeDocument/2006/relationships/hyperlink"/><Relationship Id="rId2" Target="https://ctw-design.blogspot.com/2013/04/1.html?m=0" TargetMode="External" Type="http://schemas.openxmlformats.org/officeDocument/2006/relationships/hyperlink"/><Relationship Id="rId1" Target="../slideLayouts/slideLayout2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894" y="1506908"/>
            <a:ext cx="5200650" cy="16557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solidFill>
                  <a:srgbClr val="62A0D8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2021 год -год науки и технологий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26B079-76A4-4575-98D4-937997B3F477}"/>
              </a:ext>
            </a:extLst>
          </p:cNvPr>
          <p:cNvSpPr txBox="1"/>
          <p:nvPr/>
        </p:nvSpPr>
        <p:spPr>
          <a:xfrm>
            <a:off x="3124940" y="3695331"/>
            <a:ext cx="4199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1 сентября - День Знаний</a:t>
            </a:r>
          </a:p>
        </p:txBody>
      </p:sp>
    </p:spTree>
    <p:extLst>
      <p:ext uri="{BB962C8B-B14F-4D97-AF65-F5344CB8AC3E}">
        <p14:creationId xmlns:p14="http://schemas.microsoft.com/office/powerpoint/2010/main" val="1606346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науки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технологий</a:t>
            </a:r>
            <a:endParaRPr lang="en-US" sz="31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4137" y="83580"/>
            <a:ext cx="6322931" cy="24949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/>
            <a:r>
              <a:rPr lang="ru-RU" sz="2000" dirty="0"/>
              <a:t>В космосе достижением российских технологий стал первый рентгеновский обзор космического неба, который произвела российская космическая обсерватория «Спектр-РГ». 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1334F6-5089-4D89-9E81-AC5527DDC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01" y="2260331"/>
            <a:ext cx="6086562" cy="396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99918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06D75B4-D14D-4336-9B10-AB4FC67CA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47" r="-2"/>
          <a:stretch/>
        </p:blipFill>
        <p:spPr>
          <a:xfrm>
            <a:off x="3662268" y="10"/>
            <a:ext cx="5481732" cy="3364982"/>
          </a:xfrm>
          <a:custGeom>
            <a:avLst/>
            <a:gdLst/>
            <a:ahLst/>
            <a:cxnLst/>
            <a:rect b="b" l="l" r="r" t="t"/>
            <a:pathLst>
              <a:path h="3364992" w="7308975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10" name="Объект 9">
            <a:extLst>
              <a:ext uri="{FF2B5EF4-FFF2-40B4-BE49-F238E27FC236}">
                <a16:creationId xmlns:a16="http://schemas.microsoft.com/office/drawing/2014/main" id="{24E7D19C-4890-49E1-A8CB-0C8C228C647E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 rotWithShape="1">
          <a:blip r:embed="rId3"/>
          <a:srcRect b="3" r="49"/>
          <a:stretch/>
        </p:blipFill>
        <p:spPr>
          <a:xfrm>
            <a:off x="3662268" y="3493008"/>
            <a:ext cx="5481732" cy="3364992"/>
          </a:xfrm>
          <a:custGeom>
            <a:avLst/>
            <a:gdLst/>
            <a:ahLst/>
            <a:cxnLst/>
            <a:rect b="b" l="l" r="r" t="t"/>
            <a:pathLst>
              <a:path h="3364992" w="7308975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fmla="*/ 0 w 6096001" name="connsiteX0"/>
              <a:gd fmla="*/ 0 h 6858000" name="connsiteY0"/>
              <a:gd fmla="*/ 4883024 w 6096001" name="connsiteX1"/>
              <a:gd fmla="*/ 0 h 6858000" name="connsiteY1"/>
              <a:gd fmla="*/ 4946006 w 6096001" name="connsiteX2"/>
              <a:gd fmla="*/ 69271 h 6858000" name="connsiteY2"/>
              <a:gd fmla="*/ 6096001 w 6096001" name="connsiteX3"/>
              <a:gd fmla="*/ 3429000 h 6858000" name="connsiteY3"/>
              <a:gd fmla="*/ 4946006 w 6096001" name="connsiteX4"/>
              <a:gd fmla="*/ 6788730 h 6858000" name="connsiteY4"/>
              <a:gd fmla="*/ 4883024 w 6096001" name="connsiteX5"/>
              <a:gd fmla="*/ 6858000 h 6858000" name="connsiteY5"/>
              <a:gd fmla="*/ 0 w 6096001" name="connsiteX6"/>
              <a:gd fmla="*/ 6858000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6096001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algn="l" blurRad="50800" dist="38100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5499" cy="6858000"/>
          </a:xfrm>
          <a:custGeom>
            <a:avLst/>
            <a:gdLst>
              <a:gd fmla="*/ 0 w 6087332" name="connsiteX0"/>
              <a:gd fmla="*/ 0 h 6858000" name="connsiteY0"/>
              <a:gd fmla="*/ 4874355 w 6087332" name="connsiteX1"/>
              <a:gd fmla="*/ 0 h 6858000" name="connsiteY1"/>
              <a:gd fmla="*/ 4937337 w 6087332" name="connsiteX2"/>
              <a:gd fmla="*/ 69271 h 6858000" name="connsiteY2"/>
              <a:gd fmla="*/ 6087332 w 6087332" name="connsiteX3"/>
              <a:gd fmla="*/ 3429000 h 6858000" name="connsiteY3"/>
              <a:gd fmla="*/ 4937337 w 6087332" name="connsiteX4"/>
              <a:gd fmla="*/ 6788730 h 6858000" name="connsiteY4"/>
              <a:gd fmla="*/ 4874355 w 6087332" name="connsiteX5"/>
              <a:gd fmla="*/ 6858000 h 6858000" name="connsiteY5"/>
              <a:gd fmla="*/ 0 w 6087332" name="connsiteX6"/>
              <a:gd fmla="*/ 6858000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6087332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307053" y="935113"/>
            <a:ext cx="3528590" cy="5483442"/>
          </a:xfrm>
          <a:prstGeom prst="rect">
            <a:avLst/>
          </a:prstGeom>
        </p:spPr>
        <p:txBody>
          <a:bodyPr bIns="45720" lIns="91440" rIns="91440" rtlCol="0" tIns="45720" vert="horz">
            <a:normAutofit fontScale="92500" lnSpcReduction="20000"/>
          </a:bodyPr>
          <a:lstStyle/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charset="0" panose="020B0604020202020204" pitchFamily="34" typeface="Arial"/>
              <a:buChar char="•"/>
            </a:pPr>
            <a:r>
              <a:rPr dirty="0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2021 </a:t>
            </a:r>
            <a:r>
              <a:rPr dirty="0" err="1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</a:t>
            </a:r>
            <a:r>
              <a:rPr dirty="0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 – </a:t>
            </a:r>
            <a:r>
              <a:rPr dirty="0" err="1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</a:t>
            </a:r>
            <a:r>
              <a:rPr dirty="0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err="1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науки</a:t>
            </a:r>
            <a:r>
              <a:rPr dirty="0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 и </a:t>
            </a:r>
            <a:r>
              <a:rPr dirty="0" err="1" lang="en-US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технологий</a:t>
            </a:r>
            <a:endParaRPr dirty="0" lang="en-US" sz="28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charset="0" panose="020B0604020202020204" pitchFamily="34" typeface="Arial"/>
              <a:buChar char="•"/>
            </a:pPr>
            <a:endParaRPr dirty="0" lang="en-US" sz="28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charset="0" panose="020B0604020202020204" pitchFamily="34" typeface="Arial"/>
              <a:buChar char="•"/>
            </a:pPr>
            <a:endParaRPr dirty="0" lang="en-US" sz="1600"/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charset="0" panose="020B0604020202020204" pitchFamily="34" typeface="Arial"/>
              <a:buChar char="•"/>
            </a:pPr>
            <a:endParaRPr dirty="0" lang="en-US" sz="1600"/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charset="0" panose="020B0604020202020204" pitchFamily="34" typeface="Arial"/>
              <a:buChar char="•"/>
            </a:pPr>
            <a:endParaRPr dirty="0" lang="en-US" sz="1600"/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charset="0" panose="020B0604020202020204" pitchFamily="34" typeface="Arial"/>
              <a:buChar char="•"/>
            </a:pPr>
            <a:r>
              <a:rPr dirty="0" err="1" lang="en-US" sz="2600"/>
              <a:t>Тяжелая</a:t>
            </a:r>
            <a:r>
              <a:rPr dirty="0" lang="en-US" sz="2600"/>
              <a:t> </a:t>
            </a:r>
            <a:r>
              <a:rPr dirty="0" err="1" lang="en-US" sz="2600"/>
              <a:t>ракета</a:t>
            </a:r>
            <a:r>
              <a:rPr dirty="0" lang="en-US" sz="2600"/>
              <a:t> «Ангара-А5» </a:t>
            </a:r>
            <a:r>
              <a:rPr dirty="0" err="1" lang="en-US" sz="2600"/>
              <a:t>совершила</a:t>
            </a:r>
            <a:r>
              <a:rPr dirty="0" lang="en-US" sz="2600"/>
              <a:t> </a:t>
            </a:r>
            <a:r>
              <a:rPr dirty="0" err="1" lang="en-US" sz="2600"/>
              <a:t>второй</a:t>
            </a:r>
            <a:r>
              <a:rPr dirty="0" lang="en-US" sz="2600"/>
              <a:t> </a:t>
            </a:r>
            <a:r>
              <a:rPr dirty="0" err="1" lang="en-US" sz="2600"/>
              <a:t>испытательный</a:t>
            </a:r>
            <a:r>
              <a:rPr dirty="0" lang="en-US" sz="2600"/>
              <a:t> </a:t>
            </a:r>
            <a:r>
              <a:rPr dirty="0" err="1" lang="en-US" sz="2600"/>
              <a:t>пуск</a:t>
            </a:r>
            <a:r>
              <a:rPr dirty="0" lang="en-US" sz="2600"/>
              <a:t>, а </a:t>
            </a:r>
            <a:r>
              <a:rPr dirty="0" err="1" lang="en-US" sz="2600"/>
              <a:t>значит</a:t>
            </a:r>
            <a:r>
              <a:rPr dirty="0" lang="en-US" sz="2600"/>
              <a:t>, </a:t>
            </a:r>
            <a:r>
              <a:rPr dirty="0" err="1" lang="en-US" sz="2600"/>
              <a:t>Россия</a:t>
            </a:r>
            <a:r>
              <a:rPr dirty="0" lang="en-US" sz="2600"/>
              <a:t> </a:t>
            </a:r>
            <a:r>
              <a:rPr dirty="0" err="1" lang="en-US" sz="2600"/>
              <a:t>получает</a:t>
            </a:r>
            <a:r>
              <a:rPr dirty="0" lang="en-US" sz="2600"/>
              <a:t> </a:t>
            </a:r>
            <a:r>
              <a:rPr dirty="0" err="1" lang="en-US" sz="2600"/>
              <a:t>перспективу</a:t>
            </a:r>
            <a:r>
              <a:rPr dirty="0" lang="en-US" sz="2600"/>
              <a:t> </a:t>
            </a:r>
            <a:r>
              <a:rPr dirty="0" err="1" lang="en-US" sz="2600"/>
              <a:t>совершить</a:t>
            </a:r>
            <a:r>
              <a:rPr dirty="0" lang="en-US" sz="2600"/>
              <a:t> </a:t>
            </a:r>
            <a:r>
              <a:rPr dirty="0" err="1" lang="en-US" sz="2600"/>
              <a:t>собственную</a:t>
            </a:r>
            <a:r>
              <a:rPr dirty="0" lang="en-US" sz="2600"/>
              <a:t> </a:t>
            </a:r>
            <a:r>
              <a:rPr dirty="0" err="1" lang="en-US" sz="2600"/>
              <a:t>лунную</a:t>
            </a:r>
            <a:r>
              <a:rPr dirty="0" lang="en-US" sz="2600"/>
              <a:t>, а </a:t>
            </a:r>
            <a:r>
              <a:rPr dirty="0" err="1" lang="en-US" sz="2600"/>
              <a:t>может</a:t>
            </a:r>
            <a:r>
              <a:rPr dirty="0" lang="en-US" sz="2600"/>
              <a:t> </a:t>
            </a:r>
            <a:r>
              <a:rPr dirty="0" err="1" lang="en-US" sz="2600"/>
              <a:t>быть</a:t>
            </a:r>
            <a:r>
              <a:rPr dirty="0" lang="en-US" sz="2600"/>
              <a:t>, </a:t>
            </a:r>
            <a:r>
              <a:rPr dirty="0" err="1" lang="en-US" sz="2600"/>
              <a:t>даже</a:t>
            </a:r>
            <a:r>
              <a:rPr dirty="0" lang="en-US" sz="2600"/>
              <a:t> </a:t>
            </a:r>
            <a:r>
              <a:rPr dirty="0" err="1" lang="en-US" sz="2600"/>
              <a:t>марсианскую</a:t>
            </a:r>
            <a:r>
              <a:rPr dirty="0" lang="en-US" sz="2600"/>
              <a:t> </a:t>
            </a:r>
            <a:r>
              <a:rPr dirty="0" err="1" lang="en-US" sz="2600"/>
              <a:t>программу</a:t>
            </a:r>
            <a:r>
              <a:rPr dirty="0" lang="en-US" sz="2600"/>
              <a:t> – </a:t>
            </a:r>
            <a:r>
              <a:rPr dirty="0" err="1" lang="en-US" sz="2600"/>
              <a:t>только</a:t>
            </a:r>
            <a:r>
              <a:rPr dirty="0" lang="en-US" sz="2600"/>
              <a:t> </a:t>
            </a:r>
            <a:r>
              <a:rPr dirty="0" err="1" lang="en-US" sz="2600"/>
              <a:t>ракеты</a:t>
            </a:r>
            <a:r>
              <a:rPr dirty="0" lang="en-US" sz="2600"/>
              <a:t> </a:t>
            </a:r>
            <a:r>
              <a:rPr dirty="0" err="1" lang="en-US" sz="2600"/>
              <a:t>такого</a:t>
            </a:r>
            <a:r>
              <a:rPr dirty="0" lang="en-US" sz="2600"/>
              <a:t> </a:t>
            </a:r>
            <a:r>
              <a:rPr dirty="0" err="1" lang="en-US" sz="2600"/>
              <a:t>класса</a:t>
            </a:r>
            <a:r>
              <a:rPr dirty="0" lang="en-US" sz="2600"/>
              <a:t> </a:t>
            </a:r>
            <a:r>
              <a:rPr dirty="0" err="1" lang="en-US" sz="2600"/>
              <a:t>обеспечивают</a:t>
            </a:r>
            <a:r>
              <a:rPr dirty="0" lang="en-US" sz="2600"/>
              <a:t> </a:t>
            </a:r>
            <a:r>
              <a:rPr dirty="0" err="1" lang="en-US" sz="2600"/>
              <a:t>доставку</a:t>
            </a:r>
            <a:r>
              <a:rPr dirty="0" lang="en-US" sz="2600"/>
              <a:t> </a:t>
            </a:r>
            <a:r>
              <a:rPr dirty="0" err="1" lang="en-US" sz="2600"/>
              <a:t>на</a:t>
            </a:r>
            <a:r>
              <a:rPr dirty="0" lang="en-US" sz="2600"/>
              <a:t> </a:t>
            </a:r>
            <a:r>
              <a:rPr dirty="0" err="1" lang="en-US" sz="2600"/>
              <a:t>орбиту</a:t>
            </a:r>
            <a:r>
              <a:rPr dirty="0" lang="en-US" sz="2600"/>
              <a:t> </a:t>
            </a:r>
            <a:r>
              <a:rPr dirty="0" err="1" lang="en-US" sz="2600"/>
              <a:t>соответствующей</a:t>
            </a:r>
            <a:r>
              <a:rPr dirty="0" lang="en-US" sz="2600"/>
              <a:t> </a:t>
            </a:r>
            <a:r>
              <a:rPr dirty="0" err="1" lang="en-US" sz="2600"/>
              <a:t>полезной</a:t>
            </a:r>
            <a:r>
              <a:rPr dirty="0" lang="en-US" sz="2600"/>
              <a:t> </a:t>
            </a:r>
            <a:r>
              <a:rPr dirty="0" err="1" lang="en-US" sz="2600"/>
              <a:t>нагрузки</a:t>
            </a:r>
            <a:r>
              <a:rPr dirty="0" lang="en-US" sz="160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b="1" dirty="0" lang="en-US" sz="20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622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науки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технологий</a:t>
            </a:r>
            <a:endParaRPr lang="en-US" sz="31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4137" y="83580"/>
            <a:ext cx="6322931" cy="24949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/>
            <a:r>
              <a:rPr lang="ru-RU" sz="2000" dirty="0"/>
              <a:t>В 2021 году произошел первый полет нового российского самолета Ил-114-300, который должен стать одним из главных инструментов, обеспечивающих транспортную связность регионов страны. Авиалинии России нуждаются в сотнях подобных машин.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F227E2-73C5-485E-B539-9F2915F12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492" y="2677759"/>
            <a:ext cx="4938188" cy="30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0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науки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технологий</a:t>
            </a:r>
            <a:endParaRPr lang="en-US" sz="31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821069" y="4321755"/>
            <a:ext cx="6322931" cy="24949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/>
            <a:r>
              <a:rPr lang="ru-RU" sz="2000" dirty="0"/>
              <a:t>Все эти изобретения были сделаны путем наблюдения за определенными предметами или явлениями. </a:t>
            </a:r>
          </a:p>
          <a:p>
            <a:pPr marL="0"/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599BCB-D99C-472A-87A1-ACEDF742D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932" y="459715"/>
            <a:ext cx="6322931" cy="35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45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2021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науки</a:t>
            </a:r>
            <a:r>
              <a:rPr lang="en-US" sz="31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1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технологий</a:t>
            </a:r>
            <a:endParaRPr lang="en-US" sz="31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809189" y="4183552"/>
            <a:ext cx="6322931" cy="24949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/>
            <a:r>
              <a:rPr lang="ru-RU" sz="2000" dirty="0"/>
              <a:t>Вы тоже будете изучать науки: математику, литературу, физику, химию и много других интересных наук. Будете проводить различные опыты, смотреть в микроскоп, проводить эксперименты. Может быть, кто - то из вас станет даже ученым и откроет нам что- то интересное и полезное для людей. 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17A3CC-5F5F-447B-99E6-CFB1A7466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59" y="340679"/>
            <a:ext cx="3712792" cy="266796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CC59FA-D84B-43C1-B5BC-09A1D2185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848" y="135308"/>
            <a:ext cx="4139543" cy="35298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1FE8B4-DA92-4A28-BDDC-A878E1632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0" y="3526995"/>
            <a:ext cx="2817045" cy="214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69786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7A9A992-D955-4205-98FB-56DB28D6A5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6"/>
          <a:stretch/>
        </p:blipFill>
        <p:spPr>
          <a:xfrm>
            <a:off x="2455164" y="86146"/>
            <a:ext cx="3620942" cy="6857999"/>
          </a:xfrm>
          <a:custGeom>
            <a:avLst/>
            <a:gdLst/>
            <a:ahLst/>
            <a:cxnLst/>
            <a:rect b="b" l="l" r="r" t="t"/>
            <a:pathLst>
              <a:path h="6858000" w="4827922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F740BB-1B10-4384-B8AB-97A919958C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76"/>
          <a:stretch/>
        </p:blipFill>
        <p:spPr>
          <a:xfrm>
            <a:off x="5426718" y="-86145"/>
            <a:ext cx="3724717" cy="6857999"/>
          </a:xfrm>
          <a:custGeom>
            <a:avLst/>
            <a:gdLst/>
            <a:ahLst/>
            <a:cxnLst/>
            <a:rect b="b" l="l" r="r" t="t"/>
            <a:pathLst>
              <a:path h="6857999" w="4966290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959361" cy="6858000"/>
          </a:xfrm>
          <a:custGeom>
            <a:avLst/>
            <a:gdLst>
              <a:gd fmla="*/ 0 w 3945815" name="connsiteX0"/>
              <a:gd fmla="*/ 0 h 6858000" name="connsiteY0"/>
              <a:gd fmla="*/ 3138662 w 3945815" name="connsiteX1"/>
              <a:gd fmla="*/ 0 h 6858000" name="connsiteY1"/>
              <a:gd fmla="*/ 3275260 w 3945815" name="connsiteX2"/>
              <a:gd fmla="*/ 267438 h 6858000" name="connsiteY2"/>
              <a:gd fmla="*/ 3945815 w 3945815" name="connsiteX3"/>
              <a:gd fmla="*/ 3481388 h 6858000" name="connsiteY3"/>
              <a:gd fmla="*/ 3275260 w 3945815" name="connsiteX4"/>
              <a:gd fmla="*/ 6695338 h 6858000" name="connsiteY4"/>
              <a:gd fmla="*/ 3192177 w 3945815" name="connsiteX5"/>
              <a:gd fmla="*/ 6858000 h 6858000" name="connsiteY5"/>
              <a:gd fmla="*/ 0 w 3945815" name="connsiteX6"/>
              <a:gd fmla="*/ 6858000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3945815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algn="l" blurRad="50800" dist="38100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952502" cy="6858000"/>
          </a:xfrm>
          <a:custGeom>
            <a:avLst/>
            <a:gdLst>
              <a:gd fmla="*/ 0 w 3936670" name="connsiteX0"/>
              <a:gd fmla="*/ 0 h 6858000" name="connsiteY0"/>
              <a:gd fmla="*/ 3129517 w 3936670" name="connsiteX1"/>
              <a:gd fmla="*/ 0 h 6858000" name="connsiteY1"/>
              <a:gd fmla="*/ 3266115 w 3936670" name="connsiteX2"/>
              <a:gd fmla="*/ 267438 h 6858000" name="connsiteY2"/>
              <a:gd fmla="*/ 3936670 w 3936670" name="connsiteX3"/>
              <a:gd fmla="*/ 3481388 h 6858000" name="connsiteY3"/>
              <a:gd fmla="*/ 3266115 w 3936670" name="connsiteX4"/>
              <a:gd fmla="*/ 6695338 h 6858000" name="connsiteY4"/>
              <a:gd fmla="*/ 3183032 w 3936670" name="connsiteX5"/>
              <a:gd fmla="*/ 6858000 h 6858000" name="connsiteY5"/>
              <a:gd fmla="*/ 0 w 3936670" name="connsiteX6"/>
              <a:gd fmla="*/ 6858000 h 685800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858000" w="393667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>
              <a:solidFill>
                <a:prstClr val="white"/>
              </a:solidFill>
              <a:latin panose="020F0502020204030204"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089941"/>
            <a:ext cx="21259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295520" y="2108229"/>
            <a:ext cx="2361461" cy="3647702"/>
          </a:xfrm>
          <a:prstGeom prst="rect">
            <a:avLst/>
          </a:prstGeom>
        </p:spPr>
        <p:txBody>
          <a:bodyPr anchor="ctr" bIns="45720" lIns="91440" rIns="91440" rtlCol="0" tIns="45720" vert="horz">
            <a:normAutofit fontScale="6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dirty="0" lang="ru-RU" sz="3100">
                <a:ea typeface="+mj-ea"/>
                <a:cs typeface="+mj-cs"/>
              </a:rPr>
              <a:t>Как сказал Жанн –Жак Руссо: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dirty="0" lang="ru-RU" sz="3100">
                <a:ea typeface="+mj-ea"/>
                <a:cs typeface="+mj-cs"/>
              </a:rPr>
              <a:t> </a:t>
            </a:r>
            <a:r>
              <a:rPr dirty="0" lang="ru-RU" sz="3400" u="sng">
                <a:ea typeface="+mj-ea"/>
                <a:cs typeface="+mj-cs"/>
              </a:rPr>
              <a:t>«</a:t>
            </a:r>
            <a:r>
              <a:rPr dirty="0" lang="ru-RU" sz="3400">
                <a:ea typeface="+mj-ea"/>
                <a:cs typeface="+mj-cs"/>
              </a:rPr>
              <a:t>Вы талантливые дети! Когда-нибудь вы сами приятно поразитесь, как много и хорошо умеете, если будете постоянно работать над собой, ставить новые цели и стремиться к их достижению».</a:t>
            </a:r>
            <a:endParaRPr dirty="0" lang="en-US" sz="3400"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b="1" dirty="0" lang="en-US" sz="20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808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959361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952502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089941"/>
            <a:ext cx="21259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1324050" y="5273335"/>
            <a:ext cx="6495899" cy="132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dirty="0">
                <a:ea typeface="+mj-ea"/>
                <a:cs typeface="+mj-cs"/>
              </a:rPr>
              <a:t>Пускай сегодня, в светлый праздник,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dirty="0">
                <a:ea typeface="+mj-ea"/>
                <a:cs typeface="+mj-cs"/>
              </a:rPr>
              <a:t>Ваши сбываются мечты.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dirty="0">
                <a:ea typeface="+mj-ea"/>
                <a:cs typeface="+mj-cs"/>
              </a:rPr>
              <a:t>А небо будет всегда ясным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dirty="0">
                <a:ea typeface="+mj-ea"/>
                <a:cs typeface="+mj-cs"/>
              </a:rPr>
              <a:t>На Вашем жизненном пути!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sz="3100" dirty="0"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ru-RU" sz="3100" dirty="0"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ea typeface="+mj-ea"/>
              <a:cs typeface="+mj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8B9010-A515-46F4-BAD8-9FA6FC688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269"/>
            <a:ext cx="8017520" cy="450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В создании шаблона использована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картинка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и шрифт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Jazz Ball 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br>
              <a:rPr lang="ru-RU" dirty="0"/>
            </a:br>
            <a:r>
              <a:rPr lang="ru-RU" sz="5300" dirty="0">
                <a:ln>
                  <a:solidFill>
                    <a:schemeClr val="bg1"/>
                  </a:solidFill>
                </a:ln>
                <a:solidFill>
                  <a:srgbClr val="478F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zz Ball" panose="02000506000000020004" pitchFamily="2" charset="0"/>
                <a:ea typeface="+mn-ea"/>
                <a:cs typeface="+mn-cs"/>
              </a:rPr>
              <a:t>Используемые ресурсы</a:t>
            </a:r>
            <a:br>
              <a:rPr lang="ru-RU" sz="6500" b="1" dirty="0">
                <a:ln w="22225">
                  <a:solidFill>
                    <a:prstClr val="white"/>
                  </a:solidFill>
                  <a:prstDash val="solid"/>
                </a:ln>
                <a:solidFill>
                  <a:srgbClr val="0070C0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zz Ball" panose="02000506000000020004" pitchFamily="2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2A68ED8-073A-4CAA-B6B2-5F6845688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3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491490" y="365125"/>
            <a:ext cx="3840085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>
                <a:latin typeface="+mj-lt"/>
                <a:ea typeface="+mj-ea"/>
                <a:cs typeface="+mj-cs"/>
              </a:rPr>
              <a:t>2021 год – год науки и технологий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91490" y="2575034"/>
            <a:ext cx="3840085" cy="3462228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1600"/>
              <a:t>Двери школьные сегодня</a:t>
            </a:r>
          </a:p>
          <a:p>
            <a:pPr marL="0"/>
            <a:r>
              <a:rPr lang="en-US" sz="1600"/>
              <a:t>Открываются для нас</a:t>
            </a:r>
          </a:p>
          <a:p>
            <a:pPr marL="0"/>
            <a:r>
              <a:rPr lang="en-US" sz="1600"/>
              <a:t>Первый раз идем мы в школу</a:t>
            </a:r>
          </a:p>
          <a:p>
            <a:pPr marL="0"/>
            <a:r>
              <a:rPr lang="en-US" sz="1600"/>
              <a:t>Поступаем в первый класс.</a:t>
            </a:r>
          </a:p>
          <a:p>
            <a:endParaRPr lang="en-US" sz="1600"/>
          </a:p>
          <a:p>
            <a:endParaRPr lang="en-US" sz="16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35BEF7-C52C-4DDC-B971-A8E0F51E38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34" r="33985"/>
          <a:stretch/>
        </p:blipFill>
        <p:spPr>
          <a:xfrm>
            <a:off x="3444536" y="-707746"/>
            <a:ext cx="5699463" cy="8255116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591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>
                <a:latin typeface="+mj-lt"/>
                <a:ea typeface="+mj-ea"/>
                <a:cs typeface="+mj-cs"/>
              </a:rPr>
              <a:t>2021 год – год науки и технологий</a:t>
            </a:r>
          </a:p>
        </p:txBody>
      </p:sp>
      <p:pic>
        <p:nvPicPr>
          <p:cNvPr id="4" name="Рисунок 3" descr="Изображение выглядит как игрушка, кукла&#10;&#10;Автоматически созданное описание">
            <a:extLst>
              <a:ext uri="{FF2B5EF4-FFF2-40B4-BE49-F238E27FC236}">
                <a16:creationId xmlns:a16="http://schemas.microsoft.com/office/drawing/2014/main" id="{1835BEF7-C52C-4DDC-B971-A8E0F51E38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64" b="37029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828926" y="3586579"/>
            <a:ext cx="7725604" cy="3271411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/>
            <a:endParaRPr lang="ru-RU" sz="1600" dirty="0"/>
          </a:p>
          <a:p>
            <a:pPr marL="0"/>
            <a:endParaRPr lang="ru-RU" sz="1600" dirty="0"/>
          </a:p>
          <a:p>
            <a:pPr marL="0" indent="0">
              <a:buNone/>
            </a:pPr>
            <a:r>
              <a:rPr lang="ru-RU" sz="2200" dirty="0"/>
              <a:t>Мы хотим скорей учиться,</a:t>
            </a:r>
          </a:p>
          <a:p>
            <a:pPr marL="0" indent="0">
              <a:buNone/>
            </a:pPr>
            <a:r>
              <a:rPr lang="ru-RU" sz="2200" dirty="0"/>
              <a:t>Подружиться с букварем,</a:t>
            </a:r>
          </a:p>
          <a:p>
            <a:pPr marL="0" indent="0">
              <a:buNone/>
            </a:pPr>
            <a:r>
              <a:rPr lang="ru-RU" sz="2200" dirty="0"/>
              <a:t>От страницы до страницы</a:t>
            </a:r>
          </a:p>
          <a:p>
            <a:pPr marL="0" indent="0">
              <a:buNone/>
            </a:pPr>
            <a:r>
              <a:rPr lang="ru-RU" sz="2200" dirty="0"/>
              <a:t>Мы к весне его протрём.</a:t>
            </a:r>
          </a:p>
          <a:p>
            <a:pPr marL="0" indent="0">
              <a:buNone/>
            </a:pPr>
            <a:r>
              <a:rPr lang="ru-RU" sz="2200" dirty="0"/>
              <a:t>Мы научимся до лета</a:t>
            </a:r>
          </a:p>
          <a:p>
            <a:pPr marL="0" indent="0">
              <a:buNone/>
            </a:pPr>
            <a:r>
              <a:rPr lang="ru-RU" sz="2200" dirty="0"/>
              <a:t>Рисовать, писать, считать,</a:t>
            </a:r>
          </a:p>
          <a:p>
            <a:pPr marL="0" indent="0">
              <a:buNone/>
            </a:pPr>
            <a:r>
              <a:rPr lang="ru-RU" sz="2200" dirty="0"/>
              <a:t>И всегда по всем предметам</a:t>
            </a:r>
          </a:p>
          <a:p>
            <a:pPr marL="0" indent="0">
              <a:buNone/>
            </a:pPr>
            <a:r>
              <a:rPr lang="ru-RU" sz="2200" dirty="0"/>
              <a:t>Получать мы будем «пять».</a:t>
            </a:r>
          </a:p>
          <a:p>
            <a:pPr marL="0"/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8581844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4813299" y="490537"/>
            <a:ext cx="3968748" cy="1628775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b="1" lang="en-US" sz="3500">
                <a:latin typeface="+mj-lt"/>
                <a:ea typeface="+mj-ea"/>
                <a:cs typeface="+mj-cs"/>
              </a:rPr>
              <a:t>2021 год – год науки и технологий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F1B42-165E-4191-90E7-919C24E607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7"/>
          <a:stretch/>
        </p:blipFill>
        <p:spPr>
          <a:xfrm>
            <a:off x="1" y="1587"/>
            <a:ext cx="4571999" cy="6856413"/>
          </a:xfrm>
          <a:custGeom>
            <a:avLst/>
            <a:gdLst/>
            <a:ahLst/>
            <a:cxnLst/>
            <a:rect b="b" l="l" r="r" t="t"/>
            <a:pathLst>
              <a:path h="6856413" w="6649908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813300" y="2614612"/>
            <a:ext cx="3968747" cy="3752849"/>
          </a:xfrm>
        </p:spPr>
        <p:txBody>
          <a:bodyPr bIns="45720" lIns="91440" rIns="91440" rtlCol="0" tIns="45720" vert="horz">
            <a:normAutofit/>
          </a:bodyPr>
          <a:lstStyle/>
          <a:p>
            <a:pPr marL="0"/>
            <a:endParaRPr lang="en-US" sz="1600"/>
          </a:p>
          <a:p>
            <a:pPr marL="0"/>
            <a:endParaRPr lang="en-US" sz="1600"/>
          </a:p>
          <a:p>
            <a:endParaRPr dirty="0" lang="en-US" sz="1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4F705-B4A7-4EB2-A90B-1C629E9B3E58}"/>
              </a:ext>
            </a:extLst>
          </p:cNvPr>
          <p:cNvSpPr txBox="1"/>
          <p:nvPr/>
        </p:nvSpPr>
        <p:spPr>
          <a:xfrm>
            <a:off x="4980374" y="2973493"/>
            <a:ext cx="3215748" cy="30469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z="2400"/>
              <a:t>В нашей стране наука и образование традиционно имеют особое значение, ничуть не меньшее, чем наши бескрайние просторы и природные ресурсы.</a:t>
            </a:r>
          </a:p>
        </p:txBody>
      </p:sp>
    </p:spTree>
    <p:extLst>
      <p:ext uri="{BB962C8B-B14F-4D97-AF65-F5344CB8AC3E}">
        <p14:creationId xmlns:p14="http://schemas.microsoft.com/office/powerpoint/2010/main" val="101525658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D3AD42-4D73-4F77-BB4A-2D891BB356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"/>
          <a:stretch/>
        </p:blipFill>
        <p:spPr>
          <a:xfrm>
            <a:off x="20" y="10"/>
            <a:ext cx="9143979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4512879" cy="5859825"/>
          </a:xfrm>
          <a:custGeom>
            <a:avLst/>
            <a:gdLst>
              <a:gd fmla="*/ 1333 w 1333" name="T0"/>
              <a:gd fmla="*/ 1031 h 1298" name="T1"/>
              <a:gd fmla="*/ 1333 w 1333" name="T2"/>
              <a:gd fmla="*/ 380 h 1298" name="T3"/>
              <a:gd fmla="*/ 706 w 1333" name="T4"/>
              <a:gd fmla="*/ 0 h 1298" name="T5"/>
              <a:gd fmla="*/ 0 w 1333" name="T6"/>
              <a:gd fmla="*/ 706 h 1298" name="T7"/>
              <a:gd fmla="*/ 323 w 1333" name="T8"/>
              <a:gd fmla="*/ 1298 h 1298" name="T9"/>
              <a:gd fmla="*/ 1090 w 1333" name="T10"/>
              <a:gd fmla="*/ 1298 h 1298" name="T11"/>
              <a:gd fmla="*/ 1333 w 1333" name="T12"/>
              <a:gd fmla="*/ 1031 h 1298" name="T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298" w="1333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cap="sq" cmpd="dbl" w="50800">
            <a:noFill/>
            <a:miter lim="800000"/>
          </a:ln>
          <a:effectLst/>
        </p:spPr>
        <p:txBody>
          <a:bodyPr anchor="t" bIns="45720" lIns="91440" rIns="91440" rtlCol="0" tIns="45720" vert="horz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cap="all" lang="en-US" sz="1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b="1" dirty="0" lang="ru-RU" sz="2000">
                <a:ea typeface="+mj-ea"/>
                <a:cs typeface="+mj-cs"/>
              </a:rPr>
              <a:t>НАУКА –– это изучение чего-то нового.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b="1" dirty="0" lang="ru-RU" sz="2000"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b="1" dirty="0" lang="ru-RU" sz="2000">
                <a:ea typeface="+mj-ea"/>
                <a:cs typeface="+mj-cs"/>
              </a:rPr>
              <a:t>Наука – это род деятельности человека, так же, как и строитель, учитель, воспитатель. Наука предполагает исследование живой и неживой природы. то </a:t>
            </a:r>
            <a:endParaRPr b="1" dirty="0" lang="en-US" sz="2000"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15288" y="3337139"/>
            <a:ext cx="701565" cy="0"/>
          </a:xfrm>
          <a:prstGeom prst="line">
            <a:avLst/>
          </a:prstGeom>
          <a:ln cap="sq" w="25400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4137" y="3417573"/>
            <a:ext cx="3444765" cy="2619839"/>
          </a:xfrm>
        </p:spPr>
        <p:txBody>
          <a:bodyPr anchor="ctr" bIns="45720" lIns="91440" rIns="91440" rtlCol="0" tIns="45720" vert="horz">
            <a:normAutofit/>
          </a:bodyPr>
          <a:lstStyle/>
          <a:p>
            <a:pPr marL="0"/>
            <a:endParaRPr lang="en-US" sz="1600"/>
          </a:p>
          <a:p>
            <a:pPr marL="0"/>
            <a:endParaRPr lang="en-US" sz="1600"/>
          </a:p>
          <a:p>
            <a:endParaRPr dirty="0" lang="en-US" sz="1600"/>
          </a:p>
        </p:txBody>
      </p:sp>
    </p:spTree>
    <p:extLst>
      <p:ext uri="{BB962C8B-B14F-4D97-AF65-F5344CB8AC3E}">
        <p14:creationId xmlns:p14="http://schemas.microsoft.com/office/powerpoint/2010/main" val="997867072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DE4A69-97D0-4D61-B6BA-AF7F0F4E66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57" r="-28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7085" y="-2008"/>
            <a:ext cx="4206915" cy="5840278"/>
          </a:xfrm>
          <a:custGeom>
            <a:avLst/>
            <a:gdLst>
              <a:gd fmla="*/ 0 w 5609220" name="connsiteX0"/>
              <a:gd fmla="*/ 0 h 5840278" name="connsiteY0"/>
              <a:gd fmla="*/ 4637091 w 5609220" name="connsiteX1"/>
              <a:gd fmla="*/ 0 h 5840278" name="connsiteY1"/>
              <a:gd fmla="*/ 4822569 w 5609220" name="connsiteX2"/>
              <a:gd fmla="*/ 204077 h 5840278" name="connsiteY2"/>
              <a:gd fmla="*/ 5609220 w 5609220" name="connsiteX3"/>
              <a:gd fmla="*/ 2395363 h 5840278" name="connsiteY3"/>
              <a:gd fmla="*/ 2164305 w 5609220" name="connsiteX4"/>
              <a:gd fmla="*/ 5840278 h 5840278" name="connsiteY4"/>
              <a:gd fmla="*/ 238220 w 5609220" name="connsiteX5"/>
              <a:gd fmla="*/ 5251941 h 5840278" name="connsiteY5"/>
              <a:gd fmla="*/ 0 w 5609220" name="connsiteX6"/>
              <a:gd fmla="*/ 5073803 h 5840278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840278" w="560922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62605" y="-2"/>
            <a:ext cx="4081395" cy="5654940"/>
          </a:xfrm>
          <a:custGeom>
            <a:avLst/>
            <a:gdLst>
              <a:gd fmla="*/ 0 w 5441859" name="connsiteX0"/>
              <a:gd fmla="*/ 0 h 5654940" name="connsiteY0"/>
              <a:gd fmla="*/ 4400492 w 5441859" name="connsiteX1"/>
              <a:gd fmla="*/ 0 h 5654940" name="connsiteY1"/>
              <a:gd fmla="*/ 4484767 w 5441859" name="connsiteX2"/>
              <a:gd fmla="*/ 76595 h 5654940" name="connsiteY2"/>
              <a:gd fmla="*/ 5441859 w 5441859" name="connsiteX3"/>
              <a:gd fmla="*/ 2387221 h 5654940" name="connsiteY3"/>
              <a:gd fmla="*/ 2174140 w 5441859" name="connsiteX4"/>
              <a:gd fmla="*/ 5654940 h 5654940" name="connsiteY4"/>
              <a:gd fmla="*/ 156693 w 5441859" name="connsiteX5"/>
              <a:gd fmla="*/ 4957981 h 5654940" name="connsiteY5"/>
              <a:gd fmla="*/ 0 w 5441859" name="connsiteX6"/>
              <a:gd fmla="*/ 4820612 h 5654940" name="connsiteY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654940" w="5441859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dirty="0" i="0" kern="1200" kumimoji="0" lang="en-US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79811" y="868850"/>
            <a:ext cx="3046981" cy="2754086"/>
          </a:xfrm>
        </p:spPr>
        <p:txBody>
          <a:bodyPr anchor="t" bIns="45720" lIns="91440" rIns="91440" rtlCol="0" tIns="45720" vert="horz">
            <a:noAutofit/>
          </a:bodyPr>
          <a:lstStyle/>
          <a:p>
            <a:pPr marL="0"/>
            <a:r>
              <a:rPr dirty="0" lang="ru-RU" sz="2000"/>
              <a:t>Научные открытия мы видим во всем, что окружает человека. Каждый раз человек облегчает себе труд и придумывает различные приспособления для этого. Кто - то работает в научных центрах, проводит опыты, исследования? Как называют таких людей? </a:t>
            </a:r>
            <a:endParaRPr dirty="0" lang="en-US" sz="2000"/>
          </a:p>
          <a:p>
            <a:pPr marL="0"/>
            <a:endParaRPr dirty="0" lang="en-US" sz="2000"/>
          </a:p>
          <a:p>
            <a:endParaRPr dirty="0" 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b="1" dirty="0" lang="en-US" sz="20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5190247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cap="sq"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91490" y="2414740"/>
            <a:ext cx="5039298" cy="3622522"/>
          </a:xfrm>
        </p:spPr>
        <p:txBody>
          <a:bodyPr bIns="45720" lIns="91440" rIns="91440" rtlCol="0" tIns="45720" vert="horz">
            <a:noAutofit/>
          </a:bodyPr>
          <a:lstStyle/>
          <a:p>
            <a:pPr marL="0"/>
            <a:r>
              <a:rPr dirty="0" lang="ru-RU" sz="2000"/>
              <a:t>Первое место стоит отдать, несомненно, российской вакцине против нового коронавируса «Спутник V». Вакцина экстренно разработана всего за несколько месяцев, но это стало результатом титанической работы предыдущих лет в Центре им. Гамалеи. Несколько лет в Центре работали над созданием вакцины против MERS (вируса ближневосточного респираторного синдрома) – и оказалось, что именно данная работа может стать основной для разработки вакцины и против коронавируса. На подходе еще несколько вакцин против COVID-19 других российских научных центров.</a:t>
            </a:r>
            <a:endParaRPr dirty="0" lang="en-US" sz="200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EFB89D-F967-4FB9-8C52-51564D944C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" r="32"/>
          <a:stretch/>
        </p:blipFill>
        <p:spPr>
          <a:xfrm>
            <a:off x="4409136" y="10"/>
            <a:ext cx="4734863" cy="6857987"/>
          </a:xfrm>
          <a:custGeom>
            <a:avLst/>
            <a:gdLst/>
            <a:ahLst/>
            <a:cxnLst/>
            <a:rect b="b" l="l" r="r" t="t"/>
            <a:pathLst>
              <a:path h="6857997" w="6313150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b="1" dirty="0" lang="en-US" sz="2000"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201968" y="337355"/>
            <a:ext cx="3718522" cy="175432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z="3600">
                <a:solidFill>
                  <a:schemeClr val="accent1">
                    <a:lumMod val="60000"/>
                    <a:lumOff val="40000"/>
                  </a:schemeClr>
                </a:solidFill>
              </a:rPr>
              <a:t>2021 год – год науки и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1985375594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778ACF-861B-4B48-9234-478E49A96344}"/>
              </a:ext>
            </a:extLst>
          </p:cNvPr>
          <p:cNvSpPr txBox="1"/>
          <p:nvPr/>
        </p:nvSpPr>
        <p:spPr>
          <a:xfrm>
            <a:off x="360759" y="3752849"/>
            <a:ext cx="2468166" cy="2452687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dirty="0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2021 </a:t>
            </a:r>
            <a:r>
              <a:rPr dirty="0" err="1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dirty="0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– </a:t>
            </a:r>
            <a:r>
              <a:rPr dirty="0" err="1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год</a:t>
            </a:r>
            <a:r>
              <a:rPr dirty="0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dirty="0" err="1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науки</a:t>
            </a:r>
            <a:r>
              <a:rPr dirty="0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dirty="0" err="1" lang="en-US" sz="31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технологий</a:t>
            </a:r>
            <a:endParaRPr dirty="0" lang="en-US" sz="310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A70DF2-317D-4F52-8F26-89CFD4CB21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34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b="b" l="l" r="r" t="t"/>
            <a:pathLst>
              <a:path h="3692092" w="1219200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59115" y="3710614"/>
            <a:ext cx="6322931" cy="2494924"/>
          </a:xfrm>
        </p:spPr>
        <p:txBody>
          <a:bodyPr anchor="ctr" bIns="45720" lIns="91440" rIns="91440" rtlCol="0" tIns="45720" vert="horz">
            <a:noAutofit/>
          </a:bodyPr>
          <a:lstStyle/>
          <a:p>
            <a:pPr marL="0"/>
            <a:r>
              <a:rPr dirty="0" err="1" lang="en-US" sz="2000"/>
              <a:t>Уникальная</a:t>
            </a:r>
            <a:r>
              <a:rPr dirty="0" lang="en-US" sz="2000"/>
              <a:t> </a:t>
            </a:r>
            <a:r>
              <a:rPr dirty="0" err="1" lang="en-US" sz="2000"/>
              <a:t>плавучая</a:t>
            </a:r>
            <a:r>
              <a:rPr dirty="0" lang="en-US" sz="2000"/>
              <a:t> АЭС «</a:t>
            </a:r>
            <a:r>
              <a:rPr dirty="0" err="1" lang="en-US" sz="2000"/>
              <a:t>Михаил</a:t>
            </a:r>
            <a:r>
              <a:rPr dirty="0" lang="en-US" sz="2000"/>
              <a:t> </a:t>
            </a:r>
            <a:r>
              <a:rPr dirty="0" err="1" lang="en-US" sz="2000"/>
              <a:t>Ломоносов</a:t>
            </a:r>
            <a:r>
              <a:rPr dirty="0" lang="en-US" sz="2000"/>
              <a:t>» в </a:t>
            </a:r>
            <a:r>
              <a:rPr dirty="0" err="1" lang="en-US" sz="2000"/>
              <a:t>середине</a:t>
            </a:r>
            <a:r>
              <a:rPr dirty="0" lang="en-US" sz="2000"/>
              <a:t> </a:t>
            </a:r>
            <a:r>
              <a:rPr dirty="0" err="1" lang="en-US" sz="2000"/>
              <a:t>текущего</a:t>
            </a:r>
            <a:r>
              <a:rPr dirty="0" lang="en-US" sz="2000"/>
              <a:t> </a:t>
            </a:r>
            <a:r>
              <a:rPr dirty="0" err="1" lang="en-US" sz="2000"/>
              <a:t>года</a:t>
            </a:r>
            <a:r>
              <a:rPr dirty="0" lang="en-US" sz="2000"/>
              <a:t> </a:t>
            </a:r>
            <a:r>
              <a:rPr dirty="0" err="1" lang="en-US" sz="2000"/>
              <a:t>была</a:t>
            </a:r>
            <a:r>
              <a:rPr dirty="0" lang="en-US" sz="2000"/>
              <a:t> </a:t>
            </a:r>
            <a:r>
              <a:rPr dirty="0" err="1" lang="en-US" sz="2000"/>
              <a:t>введена</a:t>
            </a:r>
            <a:r>
              <a:rPr dirty="0" lang="en-US" sz="2000"/>
              <a:t> в </a:t>
            </a:r>
            <a:r>
              <a:rPr dirty="0" err="1" lang="en-US" sz="2000"/>
              <a:t>эксплуатацию</a:t>
            </a:r>
            <a:r>
              <a:rPr dirty="0" lang="en-US" sz="2000"/>
              <a:t> и </a:t>
            </a:r>
            <a:r>
              <a:rPr dirty="0" err="1" lang="en-US" sz="2000"/>
              <a:t>подала</a:t>
            </a:r>
            <a:r>
              <a:rPr dirty="0" lang="en-US" sz="2000"/>
              <a:t> </a:t>
            </a:r>
            <a:r>
              <a:rPr dirty="0" err="1" lang="en-US" sz="2000"/>
              <a:t>первые</a:t>
            </a:r>
            <a:r>
              <a:rPr dirty="0" lang="en-US" sz="2000"/>
              <a:t> </a:t>
            </a:r>
            <a:r>
              <a:rPr dirty="0" err="1" lang="en-US" sz="2000"/>
              <a:t>свет</a:t>
            </a:r>
            <a:r>
              <a:rPr dirty="0" lang="en-US" sz="2000"/>
              <a:t> и </a:t>
            </a:r>
            <a:r>
              <a:rPr dirty="0" err="1" lang="en-US" sz="2000"/>
              <a:t>тепло</a:t>
            </a:r>
            <a:r>
              <a:rPr dirty="0" lang="en-US" sz="2000"/>
              <a:t> в </a:t>
            </a:r>
            <a:r>
              <a:rPr dirty="0" err="1" lang="en-US" sz="2000"/>
              <a:t>энергосеть</a:t>
            </a:r>
            <a:r>
              <a:rPr dirty="0" lang="en-US" sz="2000"/>
              <a:t> </a:t>
            </a:r>
            <a:r>
              <a:rPr dirty="0" err="1" lang="en-US" sz="2000"/>
              <a:t>чукотского</a:t>
            </a:r>
            <a:r>
              <a:rPr dirty="0" lang="en-US" sz="2000"/>
              <a:t> </a:t>
            </a:r>
            <a:r>
              <a:rPr dirty="0" err="1" lang="en-US" sz="2000"/>
              <a:t>города</a:t>
            </a:r>
            <a:r>
              <a:rPr dirty="0" lang="en-US" sz="2000"/>
              <a:t> </a:t>
            </a:r>
            <a:r>
              <a:rPr dirty="0" err="1" lang="en-US" sz="2000"/>
              <a:t>Певек</a:t>
            </a:r>
            <a:r>
              <a:rPr dirty="0" lang="en-US" sz="2000"/>
              <a:t>. </a:t>
            </a:r>
            <a:r>
              <a:rPr dirty="0" err="1" lang="en-US" sz="2000"/>
              <a:t>Подобные</a:t>
            </a:r>
            <a:r>
              <a:rPr dirty="0" lang="en-US" sz="2000"/>
              <a:t> </a:t>
            </a:r>
            <a:r>
              <a:rPr dirty="0" err="1" lang="en-US" sz="2000"/>
              <a:t>плавучие</a:t>
            </a:r>
            <a:r>
              <a:rPr dirty="0" lang="en-US" sz="2000"/>
              <a:t> АЭС – </a:t>
            </a:r>
            <a:r>
              <a:rPr dirty="0" err="1" lang="en-US" sz="2000"/>
              <a:t>настоящее</a:t>
            </a:r>
            <a:r>
              <a:rPr dirty="0" lang="en-US" sz="2000"/>
              <a:t> </a:t>
            </a:r>
            <a:r>
              <a:rPr dirty="0" err="1" lang="en-US" sz="2000"/>
              <a:t>спасение</a:t>
            </a:r>
            <a:r>
              <a:rPr dirty="0" lang="en-US" sz="2000"/>
              <a:t> </a:t>
            </a:r>
            <a:r>
              <a:rPr dirty="0" err="1" lang="en-US" sz="2000"/>
              <a:t>для</a:t>
            </a:r>
            <a:r>
              <a:rPr dirty="0" lang="en-US" sz="2000"/>
              <a:t> </a:t>
            </a:r>
            <a:r>
              <a:rPr dirty="0" err="1" lang="en-US" sz="2000"/>
              <a:t>удаленных</a:t>
            </a:r>
            <a:r>
              <a:rPr dirty="0" lang="en-US" sz="2000"/>
              <a:t> </a:t>
            </a:r>
            <a:r>
              <a:rPr dirty="0" err="1" lang="en-US" sz="2000"/>
              <a:t>прибрежных</a:t>
            </a:r>
            <a:r>
              <a:rPr dirty="0" lang="en-US" sz="2000"/>
              <a:t> </a:t>
            </a:r>
            <a:r>
              <a:rPr dirty="0" err="1" lang="en-US" sz="2000"/>
              <a:t>регионов</a:t>
            </a:r>
            <a:r>
              <a:rPr dirty="0" lang="en-US" sz="2000"/>
              <a:t> </a:t>
            </a:r>
            <a:r>
              <a:rPr dirty="0" err="1" lang="en-US" sz="2000"/>
              <a:t>нашей</a:t>
            </a:r>
            <a:r>
              <a:rPr dirty="0" lang="en-US" sz="2000"/>
              <a:t> </a:t>
            </a:r>
            <a:r>
              <a:rPr dirty="0" err="1" lang="en-US" sz="2000"/>
              <a:t>страны</a:t>
            </a:r>
            <a:r>
              <a:rPr dirty="0" lang="en-US" sz="2000"/>
              <a:t>, </a:t>
            </a:r>
            <a:r>
              <a:rPr dirty="0" err="1" lang="en-US" sz="2000"/>
              <a:t>крупнейшее</a:t>
            </a:r>
            <a:r>
              <a:rPr dirty="0" lang="en-US" sz="2000"/>
              <a:t> </a:t>
            </a:r>
            <a:r>
              <a:rPr dirty="0" err="1" lang="en-US" sz="2000"/>
              <a:t>технологическое</a:t>
            </a:r>
            <a:r>
              <a:rPr dirty="0" lang="en-US" sz="2000"/>
              <a:t> </a:t>
            </a:r>
            <a:r>
              <a:rPr dirty="0" err="1" lang="en-US" sz="2000"/>
              <a:t>достижение</a:t>
            </a:r>
            <a:r>
              <a:rPr dirty="0" lang="en-US" sz="2000"/>
              <a:t> – и </a:t>
            </a:r>
            <a:r>
              <a:rPr dirty="0" err="1" lang="en-US" sz="2000"/>
              <a:t>весьма</a:t>
            </a:r>
            <a:r>
              <a:rPr dirty="0" lang="en-US" sz="2000"/>
              <a:t> </a:t>
            </a:r>
            <a:r>
              <a:rPr dirty="0" err="1" lang="en-US" sz="2000"/>
              <a:t>вероятный</a:t>
            </a:r>
            <a:r>
              <a:rPr dirty="0" lang="en-US" sz="2000"/>
              <a:t> </a:t>
            </a:r>
            <a:r>
              <a:rPr dirty="0" err="1" lang="en-US" sz="2000"/>
              <a:t>дорогостоящий</a:t>
            </a:r>
            <a:r>
              <a:rPr dirty="0" lang="en-US" sz="2000"/>
              <a:t> </a:t>
            </a:r>
            <a:r>
              <a:rPr dirty="0" err="1" lang="en-US" sz="2000"/>
              <a:t>экспортный</a:t>
            </a:r>
            <a:r>
              <a:rPr dirty="0" lang="en-US" sz="2000"/>
              <a:t> </a:t>
            </a:r>
            <a:r>
              <a:rPr dirty="0" err="1" lang="en-US" sz="2000"/>
              <a:t>товар</a:t>
            </a:r>
            <a:r>
              <a:rPr dirty="0" lang="en-US" sz="2000"/>
              <a:t> </a:t>
            </a:r>
            <a:r>
              <a:rPr dirty="0" err="1" lang="en-US" sz="2000"/>
              <a:t>для</a:t>
            </a:r>
            <a:r>
              <a:rPr dirty="0" lang="en-US" sz="2000"/>
              <a:t> </a:t>
            </a:r>
            <a:r>
              <a:rPr dirty="0" err="1" lang="en-US" sz="2000"/>
              <a:t>других</a:t>
            </a:r>
            <a:r>
              <a:rPr dirty="0" lang="en-US" sz="2000"/>
              <a:t> </a:t>
            </a:r>
            <a:r>
              <a:rPr dirty="0" err="1" lang="en-US" sz="2000"/>
              <a:t>стран</a:t>
            </a:r>
            <a:r>
              <a:rPr dirty="0" lang="en-US" sz="2000"/>
              <a:t> </a:t>
            </a:r>
            <a:r>
              <a:rPr dirty="0" err="1" lang="en-US" sz="2000"/>
              <a:t>мира</a:t>
            </a:r>
            <a:r>
              <a:rPr dirty="0" lang="en-US" sz="200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7D562-1110-4BEC-9F59-F958C3522C2D}"/>
              </a:ext>
            </a:extLst>
          </p:cNvPr>
          <p:cNvSpPr txBox="1"/>
          <p:nvPr/>
        </p:nvSpPr>
        <p:spPr>
          <a:xfrm>
            <a:off x="394137" y="3256710"/>
            <a:ext cx="3153102" cy="1342754"/>
          </a:xfrm>
          <a:prstGeom prst="rect">
            <a:avLst/>
          </a:prstGeom>
        </p:spPr>
        <p:txBody>
          <a:bodyPr anchor="ctr" bIns="45720" lIns="91440" rIns="91440" rtlCol="0" tIns="45720" vert="horz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b="1" dirty="0" lang="en-US" sz="20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2883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84">
      <a:dk1>
        <a:sysClr val="windowText" lastClr="000000"/>
      </a:dk1>
      <a:lt1>
        <a:sysClr val="window" lastClr="FFFFFF"/>
      </a:lt1>
      <a:dk2>
        <a:srgbClr val="371D2A"/>
      </a:dk2>
      <a:lt2>
        <a:srgbClr val="E7E6E6"/>
      </a:lt2>
      <a:accent1>
        <a:srgbClr val="0070C0"/>
      </a:accent1>
      <a:accent2>
        <a:srgbClr val="6600FF"/>
      </a:accent2>
      <a:accent3>
        <a:srgbClr val="002060"/>
      </a:accent3>
      <a:accent4>
        <a:srgbClr val="4F017F"/>
      </a:accent4>
      <a:accent5>
        <a:srgbClr val="6600FF"/>
      </a:accent5>
      <a:accent6>
        <a:srgbClr val="00B0F0"/>
      </a:accent6>
      <a:hlink>
        <a:srgbClr val="0000CC"/>
      </a:hlink>
      <a:folHlink>
        <a:srgbClr val="336699"/>
      </a:folHlink>
    </a:clrScheme>
    <a:fontScheme name="джаз">
      <a:majorFont>
        <a:latin typeface="Jazz Ball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611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MS UI Gothic</vt:lpstr>
      <vt:lpstr>Arial</vt:lpstr>
      <vt:lpstr>Calibri</vt:lpstr>
      <vt:lpstr>Jazz Ball</vt:lpstr>
      <vt:lpstr>Тема Office</vt:lpstr>
      <vt:lpstr>Презентация PowerPoint</vt:lpstr>
      <vt:lpstr> Используемые ресурсы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Урок РФ</dc:creator>
  <cp:lastModifiedBy>Александр Лобанев</cp:lastModifiedBy>
  <cp:revision>19</cp:revision>
  <dcterms:created xsi:type="dcterms:W3CDTF">2020-01-31T18:47:13Z</dcterms:created>
  <dcterms:modified xsi:type="dcterms:W3CDTF">2021-08-24T03:36:07Z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937508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